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5"/>
  </p:notesMasterIdLst>
  <p:handoutMasterIdLst>
    <p:handoutMasterId r:id="rId36"/>
  </p:handoutMasterIdLst>
  <p:sldIdLst>
    <p:sldId id="309" r:id="rId3"/>
    <p:sldId id="310" r:id="rId4"/>
    <p:sldId id="311" r:id="rId5"/>
    <p:sldId id="366" r:id="rId6"/>
    <p:sldId id="315" r:id="rId7"/>
    <p:sldId id="346" r:id="rId8"/>
    <p:sldId id="347" r:id="rId9"/>
    <p:sldId id="357" r:id="rId10"/>
    <p:sldId id="361" r:id="rId11"/>
    <p:sldId id="349" r:id="rId12"/>
    <p:sldId id="350" r:id="rId13"/>
    <p:sldId id="365" r:id="rId14"/>
    <p:sldId id="351" r:id="rId15"/>
    <p:sldId id="353" r:id="rId16"/>
    <p:sldId id="352" r:id="rId17"/>
    <p:sldId id="354" r:id="rId18"/>
    <p:sldId id="348" r:id="rId19"/>
    <p:sldId id="360" r:id="rId20"/>
    <p:sldId id="358" r:id="rId21"/>
    <p:sldId id="362" r:id="rId22"/>
    <p:sldId id="359" r:id="rId23"/>
    <p:sldId id="356" r:id="rId24"/>
    <p:sldId id="312" r:id="rId25"/>
    <p:sldId id="345" r:id="rId26"/>
    <p:sldId id="325" r:id="rId27"/>
    <p:sldId id="364" r:id="rId28"/>
    <p:sldId id="326" r:id="rId29"/>
    <p:sldId id="337" r:id="rId30"/>
    <p:sldId id="333" r:id="rId31"/>
    <p:sldId id="322" r:id="rId32"/>
    <p:sldId id="316" r:id="rId33"/>
    <p:sldId id="338" r:id="rId34"/>
  </p:sldIdLst>
  <p:sldSz cx="9906000" cy="6858000" type="A4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12C"/>
    <a:srgbClr val="00FFFF"/>
    <a:srgbClr val="D9E2FF"/>
    <a:srgbClr val="8FAAFF"/>
    <a:srgbClr val="FD3140"/>
    <a:srgbClr val="006600"/>
    <a:srgbClr val="99CCFF"/>
    <a:srgbClr val="FFFF99"/>
    <a:srgbClr val="FF9C7D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1219" autoAdjust="0"/>
  </p:normalViewPr>
  <p:slideViewPr>
    <p:cSldViewPr snapToGrid="0">
      <p:cViewPr varScale="1">
        <p:scale>
          <a:sx n="98" d="100"/>
          <a:sy n="98" d="100"/>
        </p:scale>
        <p:origin x="-1800" y="-102"/>
      </p:cViewPr>
      <p:guideLst>
        <p:guide orient="horz" pos="1695"/>
        <p:guide pos="3409"/>
      </p:guideLst>
    </p:cSldViewPr>
  </p:slideViewPr>
  <p:outlineViewPr>
    <p:cViewPr>
      <p:scale>
        <a:sx n="33" d="100"/>
        <a:sy n="33" d="100"/>
      </p:scale>
      <p:origin x="48" y="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2640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38731" y="8607532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t" anchorCtr="0" compatLnSpc="1">
            <a:prstTxWarp prst="textNoShape">
              <a:avLst/>
            </a:prstTxWarp>
          </a:bodyPr>
          <a:lstStyle>
            <a:lvl1pPr algn="r" defTabSz="922338">
              <a:defRPr sz="900"/>
            </a:lvl1pPr>
          </a:lstStyle>
          <a:p>
            <a:r>
              <a:rPr lang="en-US" i="1"/>
              <a:t>http://sysarch.gmu.edu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41450" y="86137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t" anchorCtr="0" compatLnSpc="1">
            <a:prstTxWarp prst="textNoShape">
              <a:avLst/>
            </a:prstTxWarp>
          </a:bodyPr>
          <a:lstStyle>
            <a:lvl1pPr defTabSz="922338">
              <a:defRPr sz="900" i="1"/>
            </a:lvl1pPr>
          </a:lstStyle>
          <a:p>
            <a:fld id="{F424903F-60C7-4002-AE15-2739F307CA7B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6791" y="853599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b" anchorCtr="0" compatLnSpc="1">
            <a:prstTxWarp prst="textNoShape">
              <a:avLst/>
            </a:prstTxWarp>
          </a:bodyPr>
          <a:lstStyle>
            <a:lvl1pPr defTabSz="922338">
              <a:defRPr sz="900" i="1"/>
            </a:lvl1pPr>
          </a:lstStyle>
          <a:p>
            <a:r>
              <a:rPr lang="en-US" smtClean="0"/>
              <a:t>A. H. Levis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9342" y="854592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95753886-BD24-431E-8AB0-97E7BA976D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8491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r>
              <a:rPr lang="en-US"/>
              <a:t>http://sysarch.gmu.edu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D743F6F3-638C-40A8-82F4-FF9583D934FE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30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r>
              <a:rPr lang="en-US"/>
              <a:t>A. H. Levis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9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9" tIns="46139" rIns="92279" bIns="4613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67788040-2BBD-43A4-B00B-6C385D8ED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6836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CASOS: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Lanham </a:t>
            </a:r>
            <a:r>
              <a:rPr lang="en-US" dirty="0" smtClean="0">
                <a:solidFill>
                  <a:prstClr val="black"/>
                </a:solidFill>
              </a:rPr>
              <a:t>et 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66917-D12A-0346-915A-491FE93CA33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696913"/>
            <a:ext cx="5035550" cy="3486150"/>
          </a:xfrm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should extend operations</a:t>
            </a:r>
            <a:r>
              <a:rPr lang="en-US" baseline="0" dirty="0" smtClean="0"/>
              <a:t> to be modeled using an activity network – with stylized but predefined steps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Unified operation requires that these lines operate</a:t>
            </a:r>
            <a:r>
              <a:rPr lang="en-US" baseline="0" dirty="0" smtClean="0"/>
              <a:t> throughout planning process – and not just as a way to report plans</a:t>
            </a:r>
          </a:p>
          <a:p>
            <a:r>
              <a:rPr lang="en-US" dirty="0" smtClean="0"/>
              <a:t>Future interoperation will allow errors from the </a:t>
            </a:r>
            <a:r>
              <a:rPr lang="en-US" dirty="0" err="1" smtClean="0"/>
              <a:t>CoComs</a:t>
            </a:r>
            <a:r>
              <a:rPr lang="en-US" dirty="0" smtClean="0"/>
              <a:t> to infiltrate and impact AOC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http://sysarch.gmu.edu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43F6F3-638C-40A8-82F4-FF9583D934F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H. Levis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788040-2BBD-43A4-B00B-6C385D8ED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79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362200"/>
            <a:ext cx="222885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362200"/>
            <a:ext cx="652145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C24A39B7-9082-214A-AFC9-8C2720483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81750"/>
            <a:ext cx="173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40000"/>
              </a:spcBef>
              <a:defRPr sz="1200" b="1" smtClean="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8498DEC1-6039-2C49-9D26-2846329A93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FFF3178D-084F-3A4B-AA21-8CC32875F3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D448319C-AE53-F042-91EE-421E8EAECE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70E03ABA-056C-3345-9584-453FA9E653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917DABA6-F736-F341-8F1D-0D42D2E82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0841F3AF-A325-AC4B-8588-70F4FB1921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19FB7805-144B-5543-B368-BFED95915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3150" y="2133600"/>
            <a:ext cx="41687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025" y="2133600"/>
            <a:ext cx="41687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2646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2646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66"/>
          <p:cNvSpPr txBox="1">
            <a:spLocks noChangeArrowheads="1"/>
          </p:cNvSpPr>
          <p:nvPr userDrawn="1"/>
        </p:nvSpPr>
        <p:spPr bwMode="auto">
          <a:xfrm>
            <a:off x="751205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8319C-AE53-F042-91EE-421E8EAECE8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9" name="Rectangle 65"/>
          <p:cNvSpPr>
            <a:spLocks noGrp="1" noChangeArrowheads="1"/>
          </p:cNvSpPr>
          <p:nvPr>
            <p:ph type="dt" sz="half" idx="12"/>
          </p:nvPr>
        </p:nvSpPr>
        <p:spPr>
          <a:xfrm>
            <a:off x="990600" y="6381750"/>
            <a:ext cx="17335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2075" y="3657600"/>
            <a:ext cx="3508375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3657600"/>
            <a:ext cx="3508375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9" name="Freeform 53"/>
          <p:cNvSpPr>
            <a:spLocks/>
          </p:cNvSpPr>
          <p:nvPr/>
        </p:nvSpPr>
        <p:spPr bwMode="auto">
          <a:xfrm>
            <a:off x="1720" y="1295400"/>
            <a:ext cx="9926638" cy="6477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520" y="216"/>
              </a:cxn>
              <a:cxn ang="0">
                <a:pos x="2522" y="294"/>
              </a:cxn>
              <a:cxn ang="0">
                <a:pos x="2574" y="294"/>
              </a:cxn>
              <a:cxn ang="0">
                <a:pos x="2574" y="363"/>
              </a:cxn>
              <a:cxn ang="0">
                <a:pos x="2670" y="360"/>
              </a:cxn>
              <a:cxn ang="0">
                <a:pos x="2676" y="39"/>
              </a:cxn>
              <a:cxn ang="0">
                <a:pos x="2826" y="39"/>
              </a:cxn>
              <a:cxn ang="0">
                <a:pos x="2820" y="267"/>
              </a:cxn>
              <a:cxn ang="0">
                <a:pos x="2931" y="264"/>
              </a:cxn>
              <a:cxn ang="0">
                <a:pos x="2931" y="3"/>
              </a:cxn>
              <a:cxn ang="0">
                <a:pos x="3039" y="0"/>
              </a:cxn>
              <a:cxn ang="0">
                <a:pos x="3042" y="321"/>
              </a:cxn>
              <a:cxn ang="0">
                <a:pos x="3075" y="312"/>
              </a:cxn>
              <a:cxn ang="0">
                <a:pos x="3071" y="147"/>
              </a:cxn>
              <a:cxn ang="0">
                <a:pos x="3218" y="147"/>
              </a:cxn>
              <a:cxn ang="0">
                <a:pos x="3219" y="72"/>
              </a:cxn>
              <a:cxn ang="0">
                <a:pos x="3371" y="81"/>
              </a:cxn>
              <a:cxn ang="0">
                <a:pos x="3370" y="146"/>
              </a:cxn>
              <a:cxn ang="0">
                <a:pos x="3410" y="147"/>
              </a:cxn>
              <a:cxn ang="0">
                <a:pos x="3411" y="216"/>
              </a:cxn>
              <a:cxn ang="0">
                <a:pos x="5772" y="216"/>
              </a:cxn>
              <a:cxn ang="0">
                <a:pos x="5769" y="312"/>
              </a:cxn>
              <a:cxn ang="0">
                <a:pos x="3411" y="312"/>
              </a:cxn>
              <a:cxn ang="0">
                <a:pos x="3411" y="408"/>
              </a:cxn>
              <a:cxn ang="0">
                <a:pos x="2403" y="408"/>
              </a:cxn>
              <a:cxn ang="0">
                <a:pos x="2403" y="312"/>
              </a:cxn>
              <a:cxn ang="0">
                <a:pos x="0" y="306"/>
              </a:cxn>
              <a:cxn ang="0">
                <a:pos x="0" y="216"/>
              </a:cxn>
            </a:cxnLst>
            <a:rect l="0" t="0" r="r" b="b"/>
            <a:pathLst>
              <a:path w="5772" h="408">
                <a:moveTo>
                  <a:pt x="0" y="216"/>
                </a:moveTo>
                <a:lnTo>
                  <a:pt x="2520" y="216"/>
                </a:lnTo>
                <a:lnTo>
                  <a:pt x="2522" y="294"/>
                </a:lnTo>
                <a:lnTo>
                  <a:pt x="2574" y="294"/>
                </a:lnTo>
                <a:lnTo>
                  <a:pt x="2574" y="363"/>
                </a:lnTo>
                <a:lnTo>
                  <a:pt x="2670" y="360"/>
                </a:lnTo>
                <a:lnTo>
                  <a:pt x="2676" y="39"/>
                </a:lnTo>
                <a:lnTo>
                  <a:pt x="2826" y="39"/>
                </a:lnTo>
                <a:lnTo>
                  <a:pt x="2820" y="267"/>
                </a:lnTo>
                <a:lnTo>
                  <a:pt x="2931" y="264"/>
                </a:lnTo>
                <a:lnTo>
                  <a:pt x="2931" y="3"/>
                </a:lnTo>
                <a:lnTo>
                  <a:pt x="3039" y="0"/>
                </a:lnTo>
                <a:lnTo>
                  <a:pt x="3042" y="321"/>
                </a:lnTo>
                <a:lnTo>
                  <a:pt x="3075" y="312"/>
                </a:lnTo>
                <a:lnTo>
                  <a:pt x="3071" y="147"/>
                </a:lnTo>
                <a:lnTo>
                  <a:pt x="3218" y="147"/>
                </a:lnTo>
                <a:lnTo>
                  <a:pt x="3219" y="72"/>
                </a:lnTo>
                <a:lnTo>
                  <a:pt x="3371" y="81"/>
                </a:lnTo>
                <a:lnTo>
                  <a:pt x="3370" y="146"/>
                </a:lnTo>
                <a:lnTo>
                  <a:pt x="3410" y="147"/>
                </a:lnTo>
                <a:lnTo>
                  <a:pt x="3411" y="216"/>
                </a:lnTo>
                <a:lnTo>
                  <a:pt x="5772" y="216"/>
                </a:lnTo>
                <a:lnTo>
                  <a:pt x="5769" y="312"/>
                </a:lnTo>
                <a:lnTo>
                  <a:pt x="3411" y="312"/>
                </a:lnTo>
                <a:lnTo>
                  <a:pt x="3411" y="408"/>
                </a:lnTo>
                <a:lnTo>
                  <a:pt x="2403" y="408"/>
                </a:lnTo>
                <a:lnTo>
                  <a:pt x="2403" y="312"/>
                </a:lnTo>
                <a:lnTo>
                  <a:pt x="0" y="306"/>
                </a:lnTo>
                <a:lnTo>
                  <a:pt x="0" y="21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362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Talk Title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200650" y="6248400"/>
            <a:ext cx="4705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200" b="1" smtClean="0">
                <a:solidFill>
                  <a:srgbClr val="000000"/>
                </a:solidFill>
              </a:rPr>
              <a:t>Center </a:t>
            </a:r>
            <a:r>
              <a:rPr lang="en-US" sz="1200" b="1">
                <a:solidFill>
                  <a:srgbClr val="000000"/>
                </a:solidFill>
              </a:rPr>
              <a:t>for </a:t>
            </a:r>
            <a:r>
              <a:rPr lang="en-US" sz="1200" b="1" smtClean="0">
                <a:solidFill>
                  <a:srgbClr val="000000"/>
                </a:solidFill>
              </a:rPr>
              <a:t>Computational Analysis </a:t>
            </a:r>
            <a:r>
              <a:rPr lang="en-US" sz="1200" b="1" dirty="0">
                <a:solidFill>
                  <a:srgbClr val="000000"/>
                </a:solidFill>
              </a:rPr>
              <a:t>of </a:t>
            </a:r>
          </a:p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</a:rPr>
              <a:t>Social </a:t>
            </a:r>
            <a:r>
              <a:rPr lang="en-US" sz="1200" b="1" smtClean="0">
                <a:solidFill>
                  <a:srgbClr val="000000"/>
                </a:solidFill>
              </a:rPr>
              <a:t>and Organizational </a:t>
            </a:r>
            <a:r>
              <a:rPr lang="en-US" sz="1200" b="1" dirty="0">
                <a:solidFill>
                  <a:srgbClr val="000000"/>
                </a:solidFill>
              </a:rPr>
              <a:t>Systems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</a:rPr>
              <a:t>http://www.casos.cs.cmu.edu/</a:t>
            </a:r>
          </a:p>
        </p:txBody>
      </p:sp>
      <p:pic>
        <p:nvPicPr>
          <p:cNvPr id="1029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44953" y="6477005"/>
            <a:ext cx="221165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9" descr="ISR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" y="6477005"/>
            <a:ext cx="1073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60"/>
          <p:cNvSpPr>
            <a:spLocks noChangeArrowheads="1" noChangeShapeType="1" noTextEdit="1"/>
          </p:cNvSpPr>
          <p:nvPr/>
        </p:nvSpPr>
        <p:spPr bwMode="auto">
          <a:xfrm rot="190062">
            <a:off x="4347633" y="609600"/>
            <a:ext cx="1238250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pPr algn="ctr"/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CASOS</a:t>
            </a:r>
          </a:p>
        </p:txBody>
      </p:sp>
      <p:sp>
        <p:nvSpPr>
          <p:cNvPr id="14397" name="Freeform 61"/>
          <p:cNvSpPr>
            <a:spLocks/>
          </p:cNvSpPr>
          <p:nvPr/>
        </p:nvSpPr>
        <p:spPr bwMode="auto">
          <a:xfrm>
            <a:off x="-5160" y="1447800"/>
            <a:ext cx="9942116" cy="681038"/>
          </a:xfrm>
          <a:custGeom>
            <a:avLst/>
            <a:gdLst/>
            <a:ahLst/>
            <a:cxnLst>
              <a:cxn ang="0">
                <a:pos x="2349" y="198"/>
              </a:cxn>
              <a:cxn ang="0">
                <a:pos x="2351" y="56"/>
              </a:cxn>
              <a:cxn ang="0">
                <a:pos x="2463" y="51"/>
              </a:cxn>
              <a:cxn ang="0">
                <a:pos x="2460" y="288"/>
              </a:cxn>
              <a:cxn ang="0">
                <a:pos x="2595" y="288"/>
              </a:cxn>
              <a:cxn ang="0">
                <a:pos x="2595" y="144"/>
              </a:cxn>
              <a:cxn ang="0">
                <a:pos x="2739" y="144"/>
              </a:cxn>
              <a:cxn ang="0">
                <a:pos x="2739" y="288"/>
              </a:cxn>
              <a:cxn ang="0">
                <a:pos x="2787" y="288"/>
              </a:cxn>
              <a:cxn ang="0">
                <a:pos x="2787" y="96"/>
              </a:cxn>
              <a:cxn ang="0">
                <a:pos x="3075" y="96"/>
              </a:cxn>
              <a:cxn ang="0">
                <a:pos x="3075" y="0"/>
              </a:cxn>
              <a:cxn ang="0">
                <a:pos x="3159" y="3"/>
              </a:cxn>
              <a:cxn ang="0">
                <a:pos x="3156" y="297"/>
              </a:cxn>
              <a:cxn ang="0">
                <a:pos x="3183" y="297"/>
              </a:cxn>
              <a:cxn ang="0">
                <a:pos x="3186" y="96"/>
              </a:cxn>
              <a:cxn ang="0">
                <a:pos x="3267" y="96"/>
              </a:cxn>
              <a:cxn ang="0">
                <a:pos x="3267" y="288"/>
              </a:cxn>
              <a:cxn ang="0">
                <a:pos x="3315" y="288"/>
              </a:cxn>
              <a:cxn ang="0">
                <a:pos x="3315" y="192"/>
              </a:cxn>
              <a:cxn ang="0">
                <a:pos x="5781" y="192"/>
              </a:cxn>
              <a:cxn ang="0">
                <a:pos x="5775" y="429"/>
              </a:cxn>
              <a:cxn ang="0">
                <a:pos x="0" y="429"/>
              </a:cxn>
              <a:cxn ang="0">
                <a:pos x="3" y="198"/>
              </a:cxn>
              <a:cxn ang="0">
                <a:pos x="2349" y="198"/>
              </a:cxn>
            </a:cxnLst>
            <a:rect l="0" t="0" r="r" b="b"/>
            <a:pathLst>
              <a:path w="5781" h="429">
                <a:moveTo>
                  <a:pt x="2349" y="198"/>
                </a:moveTo>
                <a:lnTo>
                  <a:pt x="2351" y="56"/>
                </a:lnTo>
                <a:lnTo>
                  <a:pt x="2463" y="51"/>
                </a:lnTo>
                <a:lnTo>
                  <a:pt x="2460" y="288"/>
                </a:lnTo>
                <a:lnTo>
                  <a:pt x="2595" y="288"/>
                </a:lnTo>
                <a:lnTo>
                  <a:pt x="2595" y="144"/>
                </a:lnTo>
                <a:lnTo>
                  <a:pt x="2739" y="144"/>
                </a:lnTo>
                <a:lnTo>
                  <a:pt x="2739" y="288"/>
                </a:lnTo>
                <a:lnTo>
                  <a:pt x="2787" y="288"/>
                </a:lnTo>
                <a:lnTo>
                  <a:pt x="2787" y="96"/>
                </a:lnTo>
                <a:lnTo>
                  <a:pt x="3075" y="96"/>
                </a:lnTo>
                <a:lnTo>
                  <a:pt x="3075" y="0"/>
                </a:lnTo>
                <a:lnTo>
                  <a:pt x="3159" y="3"/>
                </a:lnTo>
                <a:lnTo>
                  <a:pt x="3156" y="297"/>
                </a:lnTo>
                <a:lnTo>
                  <a:pt x="3183" y="297"/>
                </a:lnTo>
                <a:lnTo>
                  <a:pt x="3186" y="96"/>
                </a:lnTo>
                <a:lnTo>
                  <a:pt x="3267" y="96"/>
                </a:lnTo>
                <a:lnTo>
                  <a:pt x="3267" y="288"/>
                </a:lnTo>
                <a:lnTo>
                  <a:pt x="3315" y="288"/>
                </a:lnTo>
                <a:lnTo>
                  <a:pt x="3315" y="192"/>
                </a:lnTo>
                <a:lnTo>
                  <a:pt x="5781" y="192"/>
                </a:lnTo>
                <a:lnTo>
                  <a:pt x="5775" y="429"/>
                </a:lnTo>
                <a:lnTo>
                  <a:pt x="0" y="429"/>
                </a:lnTo>
                <a:lnTo>
                  <a:pt x="3" y="198"/>
                </a:lnTo>
                <a:lnTo>
                  <a:pt x="2349" y="19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098264" y="1143000"/>
            <a:ext cx="1733550" cy="914400"/>
            <a:chOff x="2352" y="1584"/>
            <a:chExt cx="1056" cy="624"/>
          </a:xfrm>
        </p:grpSpPr>
        <p:sp>
          <p:nvSpPr>
            <p:cNvPr id="14399" name="Line 63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0" name="Line 64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Rectangle 65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Oval 66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Oval 67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Oval 68"/>
            <p:cNvSpPr>
              <a:spLocks noChangeArrowheads="1"/>
            </p:cNvSpPr>
            <p:nvPr userDrawn="1"/>
          </p:nvSpPr>
          <p:spPr bwMode="auto">
            <a:xfrm>
              <a:off x="2400" y="1776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Oval 69"/>
            <p:cNvSpPr>
              <a:spLocks noChangeArrowheads="1"/>
            </p:cNvSpPr>
            <p:nvPr userDrawn="1"/>
          </p:nvSpPr>
          <p:spPr bwMode="auto">
            <a:xfrm>
              <a:off x="2496" y="1872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Oval 70"/>
            <p:cNvSpPr>
              <a:spLocks noChangeArrowheads="1"/>
            </p:cNvSpPr>
            <p:nvPr userDrawn="1"/>
          </p:nvSpPr>
          <p:spPr bwMode="auto">
            <a:xfrm>
              <a:off x="249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Oval 71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Oval 72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14410" name="Oval 74"/>
              <p:cNvSpPr>
                <a:spLocks noChangeArrowheads="1"/>
              </p:cNvSpPr>
              <p:nvPr userDrawn="1"/>
            </p:nvSpPr>
            <p:spPr bwMode="auto">
              <a:xfrm>
                <a:off x="2975" y="187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Oval 75"/>
              <p:cNvSpPr>
                <a:spLocks noChangeArrowheads="1"/>
              </p:cNvSpPr>
              <p:nvPr userDrawn="1"/>
            </p:nvSpPr>
            <p:spPr bwMode="auto">
              <a:xfrm>
                <a:off x="2928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76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3" name="Oval 77"/>
              <p:cNvSpPr>
                <a:spLocks noChangeArrowheads="1"/>
              </p:cNvSpPr>
              <p:nvPr userDrawn="1"/>
            </p:nvSpPr>
            <p:spPr bwMode="auto">
              <a:xfrm>
                <a:off x="2928" y="216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Oval 78"/>
              <p:cNvSpPr>
                <a:spLocks noChangeArrowheads="1"/>
              </p:cNvSpPr>
              <p:nvPr userDrawn="1"/>
            </p:nvSpPr>
            <p:spPr bwMode="auto">
              <a:xfrm>
                <a:off x="2975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Oval 79"/>
              <p:cNvSpPr>
                <a:spLocks noChangeArrowheads="1"/>
              </p:cNvSpPr>
              <p:nvPr userDrawn="1"/>
            </p:nvSpPr>
            <p:spPr bwMode="auto">
              <a:xfrm>
                <a:off x="3024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46" name="AutoShape 80"/>
            <p:cNvCxnSpPr>
              <a:cxnSpLocks noChangeShapeType="1"/>
              <a:stCxn id="14404" idx="7"/>
              <a:endCxn id="14406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7" name="AutoShape 81"/>
            <p:cNvCxnSpPr>
              <a:cxnSpLocks noChangeShapeType="1"/>
              <a:stCxn id="14404" idx="5"/>
              <a:endCxn id="14405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8" name="AutoShape 82"/>
            <p:cNvCxnSpPr>
              <a:cxnSpLocks noChangeShapeType="1"/>
              <a:stCxn id="14406" idx="4"/>
              <a:endCxn id="14405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419" name="Line 83"/>
            <p:cNvSpPr>
              <a:spLocks noChangeShapeType="1"/>
            </p:cNvSpPr>
            <p:nvPr userDrawn="1"/>
          </p:nvSpPr>
          <p:spPr bwMode="auto">
            <a:xfrm flipV="1">
              <a:off x="2928" y="1872"/>
              <a:ext cx="95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Line 84"/>
            <p:cNvSpPr>
              <a:spLocks noChangeShapeType="1"/>
            </p:cNvSpPr>
            <p:nvPr userDrawn="1"/>
          </p:nvSpPr>
          <p:spPr bwMode="auto">
            <a:xfrm>
              <a:off x="2928" y="206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1" name="Line 85"/>
            <p:cNvSpPr>
              <a:spLocks noChangeShapeType="1"/>
            </p:cNvSpPr>
            <p:nvPr userDrawn="1"/>
          </p:nvSpPr>
          <p:spPr bwMode="auto">
            <a:xfrm>
              <a:off x="2976" y="1968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2" name="Line 86"/>
            <p:cNvSpPr>
              <a:spLocks noChangeShapeType="1"/>
            </p:cNvSpPr>
            <p:nvPr userDrawn="1"/>
          </p:nvSpPr>
          <p:spPr bwMode="auto">
            <a:xfrm>
              <a:off x="3024" y="1872"/>
              <a:ext cx="4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2075" y="3657600"/>
            <a:ext cx="718185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Author’s Names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" y="6096000"/>
            <a:ext cx="9756379" cy="781050"/>
            <a:chOff x="0" y="3840"/>
            <a:chExt cx="5769" cy="492"/>
          </a:xfrm>
        </p:grpSpPr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2" y="4063"/>
              <a:ext cx="5767" cy="21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99" y="112"/>
                </a:cxn>
                <a:cxn ang="0">
                  <a:pos x="102" y="152"/>
                </a:cxn>
                <a:cxn ang="0">
                  <a:pos x="133" y="152"/>
                </a:cxn>
                <a:cxn ang="0">
                  <a:pos x="133" y="188"/>
                </a:cxn>
                <a:cxn ang="0">
                  <a:pos x="189" y="186"/>
                </a:cxn>
                <a:cxn ang="0">
                  <a:pos x="193" y="20"/>
                </a:cxn>
                <a:cxn ang="0">
                  <a:pos x="281" y="20"/>
                </a:cxn>
                <a:cxn ang="0">
                  <a:pos x="278" y="138"/>
                </a:cxn>
                <a:cxn ang="0">
                  <a:pos x="343" y="137"/>
                </a:cxn>
                <a:cxn ang="0">
                  <a:pos x="343" y="2"/>
                </a:cxn>
                <a:cxn ang="0">
                  <a:pos x="406" y="0"/>
                </a:cxn>
                <a:cxn ang="0">
                  <a:pos x="408" y="166"/>
                </a:cxn>
                <a:cxn ang="0">
                  <a:pos x="427" y="161"/>
                </a:cxn>
                <a:cxn ang="0">
                  <a:pos x="425" y="76"/>
                </a:cxn>
                <a:cxn ang="0">
                  <a:pos x="512" y="76"/>
                </a:cxn>
                <a:cxn ang="0">
                  <a:pos x="512" y="37"/>
                </a:cxn>
                <a:cxn ang="0">
                  <a:pos x="601" y="42"/>
                </a:cxn>
                <a:cxn ang="0">
                  <a:pos x="601" y="76"/>
                </a:cxn>
                <a:cxn ang="0">
                  <a:pos x="624" y="76"/>
                </a:cxn>
                <a:cxn ang="0">
                  <a:pos x="625" y="112"/>
                </a:cxn>
                <a:cxn ang="0">
                  <a:pos x="5767" y="110"/>
                </a:cxn>
                <a:cxn ang="0">
                  <a:pos x="5764" y="167"/>
                </a:cxn>
                <a:cxn ang="0">
                  <a:pos x="625" y="161"/>
                </a:cxn>
                <a:cxn ang="0">
                  <a:pos x="625" y="211"/>
                </a:cxn>
                <a:cxn ang="0">
                  <a:pos x="32" y="211"/>
                </a:cxn>
                <a:cxn ang="0">
                  <a:pos x="32" y="161"/>
                </a:cxn>
                <a:cxn ang="0">
                  <a:pos x="0" y="157"/>
                </a:cxn>
                <a:cxn ang="0">
                  <a:pos x="0" y="110"/>
                </a:cxn>
              </a:cxnLst>
              <a:rect l="0" t="0" r="r" b="b"/>
              <a:pathLst>
                <a:path w="5767" h="211">
                  <a:moveTo>
                    <a:pt x="0" y="110"/>
                  </a:moveTo>
                  <a:lnTo>
                    <a:pt x="99" y="112"/>
                  </a:lnTo>
                  <a:lnTo>
                    <a:pt x="102" y="152"/>
                  </a:lnTo>
                  <a:lnTo>
                    <a:pt x="133" y="152"/>
                  </a:lnTo>
                  <a:lnTo>
                    <a:pt x="133" y="188"/>
                  </a:lnTo>
                  <a:lnTo>
                    <a:pt x="189" y="186"/>
                  </a:lnTo>
                  <a:lnTo>
                    <a:pt x="193" y="20"/>
                  </a:lnTo>
                  <a:lnTo>
                    <a:pt x="281" y="20"/>
                  </a:lnTo>
                  <a:lnTo>
                    <a:pt x="278" y="138"/>
                  </a:lnTo>
                  <a:lnTo>
                    <a:pt x="343" y="137"/>
                  </a:lnTo>
                  <a:lnTo>
                    <a:pt x="343" y="2"/>
                  </a:lnTo>
                  <a:lnTo>
                    <a:pt x="406" y="0"/>
                  </a:lnTo>
                  <a:lnTo>
                    <a:pt x="408" y="166"/>
                  </a:lnTo>
                  <a:lnTo>
                    <a:pt x="427" y="161"/>
                  </a:lnTo>
                  <a:lnTo>
                    <a:pt x="425" y="76"/>
                  </a:lnTo>
                  <a:lnTo>
                    <a:pt x="512" y="76"/>
                  </a:lnTo>
                  <a:lnTo>
                    <a:pt x="512" y="37"/>
                  </a:lnTo>
                  <a:lnTo>
                    <a:pt x="601" y="42"/>
                  </a:lnTo>
                  <a:lnTo>
                    <a:pt x="601" y="76"/>
                  </a:lnTo>
                  <a:lnTo>
                    <a:pt x="624" y="76"/>
                  </a:lnTo>
                  <a:lnTo>
                    <a:pt x="625" y="112"/>
                  </a:lnTo>
                  <a:lnTo>
                    <a:pt x="5767" y="110"/>
                  </a:lnTo>
                  <a:lnTo>
                    <a:pt x="5764" y="167"/>
                  </a:lnTo>
                  <a:lnTo>
                    <a:pt x="625" y="161"/>
                  </a:lnTo>
                  <a:lnTo>
                    <a:pt x="625" y="211"/>
                  </a:lnTo>
                  <a:lnTo>
                    <a:pt x="32" y="211"/>
                  </a:lnTo>
                  <a:lnTo>
                    <a:pt x="32" y="161"/>
                  </a:lnTo>
                  <a:lnTo>
                    <a:pt x="0" y="157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2646A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 userDrawn="1"/>
          </p:nvGrpSpPr>
          <p:grpSpPr bwMode="auto">
            <a:xfrm>
              <a:off x="0" y="3840"/>
              <a:ext cx="5768" cy="492"/>
              <a:chOff x="0" y="3840"/>
              <a:chExt cx="5768" cy="492"/>
            </a:xfrm>
          </p:grpSpPr>
          <p:sp>
            <p:nvSpPr>
              <p:cNvPr id="2061" name="WordArt 17"/>
              <p:cNvSpPr>
                <a:spLocks noChangeArrowheads="1" noChangeShapeType="1" noTextEdit="1"/>
              </p:cNvSpPr>
              <p:nvPr userDrawn="1"/>
            </p:nvSpPr>
            <p:spPr bwMode="auto">
              <a:xfrm rot="190062">
                <a:off x="107" y="3840"/>
                <a:ext cx="423" cy="21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4870"/>
                  </a:avLst>
                </a:prstTxWarp>
              </a:bodyPr>
              <a:lstStyle/>
              <a:p>
                <a:pPr algn="ctr"/>
                <a:r>
                  <a:rPr lang="en-US" sz="2800" kern="10" spc="56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Impact"/>
                    <a:ea typeface="Impact"/>
                    <a:cs typeface="Impact"/>
                  </a:rPr>
                  <a:t>CASOS</a:t>
                </a:r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auto">
              <a:xfrm>
                <a:off x="0" y="4113"/>
                <a:ext cx="5768" cy="21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" y="29"/>
                  </a:cxn>
                  <a:cxn ang="0">
                    <a:pos x="67" y="26"/>
                  </a:cxn>
                  <a:cxn ang="0">
                    <a:pos x="65" y="149"/>
                  </a:cxn>
                  <a:cxn ang="0">
                    <a:pos x="145" y="149"/>
                  </a:cxn>
                  <a:cxn ang="0">
                    <a:pos x="145" y="74"/>
                  </a:cxn>
                  <a:cxn ang="0">
                    <a:pos x="229" y="74"/>
                  </a:cxn>
                  <a:cxn ang="0">
                    <a:pos x="229" y="149"/>
                  </a:cxn>
                  <a:cxn ang="0">
                    <a:pos x="258" y="149"/>
                  </a:cxn>
                  <a:cxn ang="0">
                    <a:pos x="258" y="50"/>
                  </a:cxn>
                  <a:cxn ang="0">
                    <a:pos x="427" y="50"/>
                  </a:cxn>
                  <a:cxn ang="0">
                    <a:pos x="427" y="0"/>
                  </a:cxn>
                  <a:cxn ang="0">
                    <a:pos x="476" y="2"/>
                  </a:cxn>
                  <a:cxn ang="0">
                    <a:pos x="474" y="154"/>
                  </a:cxn>
                  <a:cxn ang="0">
                    <a:pos x="490" y="154"/>
                  </a:cxn>
                  <a:cxn ang="0">
                    <a:pos x="492" y="50"/>
                  </a:cxn>
                  <a:cxn ang="0">
                    <a:pos x="540" y="50"/>
                  </a:cxn>
                  <a:cxn ang="0">
                    <a:pos x="540" y="149"/>
                  </a:cxn>
                  <a:cxn ang="0">
                    <a:pos x="568" y="149"/>
                  </a:cxn>
                  <a:cxn ang="0">
                    <a:pos x="568" y="99"/>
                  </a:cxn>
                  <a:cxn ang="0">
                    <a:pos x="5768" y="120"/>
                  </a:cxn>
                  <a:cxn ang="0">
                    <a:pos x="5766" y="219"/>
                  </a:cxn>
                  <a:cxn ang="0">
                    <a:pos x="0" y="214"/>
                  </a:cxn>
                  <a:cxn ang="0">
                    <a:pos x="0" y="104"/>
                  </a:cxn>
                  <a:cxn ang="0">
                    <a:pos x="0" y="102"/>
                  </a:cxn>
                </a:cxnLst>
                <a:rect l="0" t="0" r="r" b="b"/>
                <a:pathLst>
                  <a:path w="5768" h="219">
                    <a:moveTo>
                      <a:pt x="0" y="102"/>
                    </a:moveTo>
                    <a:lnTo>
                      <a:pt x="1" y="29"/>
                    </a:lnTo>
                    <a:lnTo>
                      <a:pt x="67" y="26"/>
                    </a:lnTo>
                    <a:lnTo>
                      <a:pt x="65" y="149"/>
                    </a:lnTo>
                    <a:lnTo>
                      <a:pt x="145" y="149"/>
                    </a:lnTo>
                    <a:lnTo>
                      <a:pt x="145" y="74"/>
                    </a:lnTo>
                    <a:lnTo>
                      <a:pt x="229" y="74"/>
                    </a:lnTo>
                    <a:lnTo>
                      <a:pt x="229" y="149"/>
                    </a:lnTo>
                    <a:lnTo>
                      <a:pt x="258" y="149"/>
                    </a:lnTo>
                    <a:lnTo>
                      <a:pt x="258" y="50"/>
                    </a:lnTo>
                    <a:lnTo>
                      <a:pt x="427" y="50"/>
                    </a:lnTo>
                    <a:lnTo>
                      <a:pt x="427" y="0"/>
                    </a:lnTo>
                    <a:lnTo>
                      <a:pt x="476" y="2"/>
                    </a:lnTo>
                    <a:lnTo>
                      <a:pt x="474" y="154"/>
                    </a:lnTo>
                    <a:lnTo>
                      <a:pt x="490" y="154"/>
                    </a:lnTo>
                    <a:lnTo>
                      <a:pt x="492" y="50"/>
                    </a:lnTo>
                    <a:lnTo>
                      <a:pt x="540" y="50"/>
                    </a:lnTo>
                    <a:lnTo>
                      <a:pt x="540" y="149"/>
                    </a:lnTo>
                    <a:lnTo>
                      <a:pt x="568" y="149"/>
                    </a:lnTo>
                    <a:lnTo>
                      <a:pt x="568" y="99"/>
                    </a:lnTo>
                    <a:lnTo>
                      <a:pt x="5768" y="120"/>
                    </a:lnTo>
                    <a:lnTo>
                      <a:pt x="5766" y="219"/>
                    </a:lnTo>
                    <a:lnTo>
                      <a:pt x="0" y="214"/>
                    </a:lnTo>
                    <a:lnTo>
                      <a:pt x="0" y="104"/>
                    </a:lnTo>
                    <a:lnTo>
                      <a:pt x="0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499BE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19"/>
              <p:cNvGrpSpPr>
                <a:grpSpLocks/>
              </p:cNvGrpSpPr>
              <p:nvPr userDrawn="1"/>
            </p:nvGrpSpPr>
            <p:grpSpPr bwMode="auto">
              <a:xfrm>
                <a:off x="22" y="4014"/>
                <a:ext cx="592" cy="298"/>
                <a:chOff x="2352" y="1584"/>
                <a:chExt cx="1056" cy="624"/>
              </a:xfrm>
            </p:grpSpPr>
            <p:sp>
              <p:nvSpPr>
                <p:cNvPr id="17428" name="Line 2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592" y="1632"/>
                  <a:ext cx="62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2592" y="1728"/>
                  <a:ext cx="28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 userDrawn="1"/>
              </p:nvSpPr>
              <p:spPr bwMode="auto">
                <a:xfrm>
                  <a:off x="2881" y="1825"/>
                  <a:ext cx="239" cy="3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1" name="Oval 23"/>
                <p:cNvSpPr>
                  <a:spLocks noChangeArrowheads="1"/>
                </p:cNvSpPr>
                <p:nvPr userDrawn="1"/>
              </p:nvSpPr>
              <p:spPr bwMode="auto">
                <a:xfrm>
                  <a:off x="2353" y="1680"/>
                  <a:ext cx="288" cy="28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2" name="Oval 24"/>
                <p:cNvSpPr>
                  <a:spLocks noChangeArrowheads="1"/>
                </p:cNvSpPr>
                <p:nvPr userDrawn="1"/>
              </p:nvSpPr>
              <p:spPr bwMode="auto">
                <a:xfrm>
                  <a:off x="3169" y="1584"/>
                  <a:ext cx="239" cy="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3" name="Oval 25"/>
                <p:cNvSpPr>
                  <a:spLocks noChangeArrowheads="1"/>
                </p:cNvSpPr>
                <p:nvPr userDrawn="1"/>
              </p:nvSpPr>
              <p:spPr bwMode="auto">
                <a:xfrm>
                  <a:off x="2400" y="1777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4" name="Oval 26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873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5" name="Oval 27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6" name="Oval 28"/>
                <p:cNvSpPr>
                  <a:spLocks noChangeArrowheads="1"/>
                </p:cNvSpPr>
                <p:nvPr userDrawn="1"/>
              </p:nvSpPr>
              <p:spPr bwMode="auto">
                <a:xfrm>
                  <a:off x="3312" y="1632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7" name="Oval 29"/>
                <p:cNvSpPr>
                  <a:spLocks noChangeArrowheads="1"/>
                </p:cNvSpPr>
                <p:nvPr userDrawn="1"/>
              </p:nvSpPr>
              <p:spPr bwMode="auto">
                <a:xfrm>
                  <a:off x="321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" name="Group 30"/>
                <p:cNvGrpSpPr>
                  <a:grpSpLocks/>
                </p:cNvGrpSpPr>
                <p:nvPr userDrawn="1"/>
              </p:nvGrpSpPr>
              <p:grpSpPr bwMode="auto">
                <a:xfrm>
                  <a:off x="2904" y="1848"/>
                  <a:ext cx="191" cy="336"/>
                  <a:chOff x="2880" y="1872"/>
                  <a:chExt cx="191" cy="336"/>
                </a:xfrm>
              </p:grpSpPr>
              <p:sp>
                <p:nvSpPr>
                  <p:cNvPr id="17439" name="Oval 3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1872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40" name="Oval 32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41" name="Oval 3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880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42" name="Oval 34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2161"/>
                    <a:ext cx="49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43" name="Oval 3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44" name="Oval 3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3023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2075" name="AutoShape 37"/>
                <p:cNvCxnSpPr>
                  <a:cxnSpLocks noChangeShapeType="1"/>
                  <a:stCxn id="17433" idx="7"/>
                  <a:endCxn id="17435" idx="2"/>
                </p:cNvCxnSpPr>
                <p:nvPr userDrawn="1"/>
              </p:nvCxnSpPr>
              <p:spPr bwMode="auto">
                <a:xfrm flipV="1">
                  <a:off x="2440" y="1752"/>
                  <a:ext cx="56" cy="3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6" name="AutoShape 38"/>
                <p:cNvCxnSpPr>
                  <a:cxnSpLocks noChangeShapeType="1"/>
                  <a:stCxn id="17433" idx="5"/>
                  <a:endCxn id="17434" idx="1"/>
                </p:cNvCxnSpPr>
                <p:nvPr userDrawn="1"/>
              </p:nvCxnSpPr>
              <p:spPr bwMode="auto">
                <a:xfrm>
                  <a:off x="2440" y="1816"/>
                  <a:ext cx="63" cy="6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7" name="AutoShape 39"/>
                <p:cNvCxnSpPr>
                  <a:cxnSpLocks noChangeShapeType="1"/>
                  <a:stCxn id="17435" idx="4"/>
                  <a:endCxn id="17434" idx="0"/>
                </p:cNvCxnSpPr>
                <p:nvPr userDrawn="1"/>
              </p:nvCxnSpPr>
              <p:spPr bwMode="auto">
                <a:xfrm>
                  <a:off x="2520" y="1775"/>
                  <a:ext cx="0" cy="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7448" name="Line 4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928" y="1873"/>
                  <a:ext cx="96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 userDrawn="1"/>
              </p:nvSpPr>
              <p:spPr bwMode="auto">
                <a:xfrm>
                  <a:off x="2928" y="2064"/>
                  <a:ext cx="49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 userDrawn="1"/>
              </p:nvSpPr>
              <p:spPr bwMode="auto">
                <a:xfrm>
                  <a:off x="2977" y="1967"/>
                  <a:ext cx="47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 userDrawn="1"/>
              </p:nvSpPr>
              <p:spPr bwMode="auto">
                <a:xfrm>
                  <a:off x="3024" y="1873"/>
                  <a:ext cx="49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8" descr="CMU_wordmark_r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550" y="74613"/>
            <a:ext cx="156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ISR_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54" y="277814"/>
            <a:ext cx="98716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1370020"/>
            <a:ext cx="99060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7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81750"/>
            <a:ext cx="173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40000"/>
              </a:spcBef>
              <a:defRPr sz="1200" b="1" smtClean="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74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205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40000"/>
              </a:spcBef>
              <a:defRPr sz="1200" b="1">
                <a:latin typeface="Tahoma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923F1996-171D-DB4F-9569-F07394899E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2587632"/>
            <a:ext cx="84201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Multi-level Modeling and </a:t>
            </a:r>
            <a:br>
              <a:rPr lang="en-US" dirty="0" smtClean="0"/>
            </a:br>
            <a:r>
              <a:rPr lang="en-US" dirty="0" smtClean="0"/>
              <a:t>Learned Resilience</a:t>
            </a:r>
            <a:br>
              <a:rPr lang="en-US" dirty="0" smtClean="0"/>
            </a:br>
            <a:r>
              <a:rPr lang="en-US" sz="2400" dirty="0" smtClean="0"/>
              <a:t>Modeling the flow of information to maintain/retain normal performance in the face of adversity</a:t>
            </a:r>
            <a:endParaRPr lang="en-US" sz="3200" dirty="0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528650"/>
            <a:ext cx="6934200" cy="1491149"/>
          </a:xfrm>
        </p:spPr>
        <p:txBody>
          <a:bodyPr/>
          <a:lstStyle/>
          <a:p>
            <a:pPr eaLnBrk="1" hangingPunct="1"/>
            <a:r>
              <a:rPr lang="en-US" sz="2400" dirty="0"/>
              <a:t>Michael </a:t>
            </a:r>
            <a:r>
              <a:rPr lang="en-US" sz="2400" dirty="0" smtClean="0"/>
              <a:t>Lanham, Geoffrey </a:t>
            </a:r>
            <a:r>
              <a:rPr lang="en-US" sz="2400" dirty="0"/>
              <a:t>P. Morgan,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Kathleen M. Carley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err="1" smtClean="0"/>
              <a:t>gmorgan</a:t>
            </a:r>
            <a:r>
              <a:rPr lang="en-US" sz="1600" dirty="0" smtClean="0"/>
              <a:t> | </a:t>
            </a:r>
            <a:r>
              <a:rPr lang="en-US" sz="1600" dirty="0" err="1" smtClean="0"/>
              <a:t>mlanham</a:t>
            </a:r>
            <a:r>
              <a:rPr lang="en-US" sz="1600" dirty="0" smtClean="0"/>
              <a:t> | </a:t>
            </a:r>
            <a:r>
              <a:rPr lang="en-US" sz="1600" dirty="0" err="1" smtClean="0"/>
              <a:t>kathleen.carley@cs.cmu.edu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390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between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 to Human</a:t>
            </a:r>
          </a:p>
          <a:p>
            <a:pPr lvl="1"/>
            <a:r>
              <a:rPr lang="en-US" dirty="0" smtClean="0"/>
              <a:t>Intra-Location</a:t>
            </a:r>
          </a:p>
          <a:p>
            <a:pPr lvl="2"/>
            <a:r>
              <a:rPr lang="en-US" dirty="0" smtClean="0"/>
              <a:t>Face to Face</a:t>
            </a:r>
          </a:p>
          <a:p>
            <a:pPr lvl="2"/>
            <a:r>
              <a:rPr lang="en-US" dirty="0" smtClean="0"/>
              <a:t>Phone</a:t>
            </a:r>
          </a:p>
          <a:p>
            <a:pPr lvl="2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Inter-Location</a:t>
            </a:r>
          </a:p>
          <a:p>
            <a:pPr lvl="2"/>
            <a:r>
              <a:rPr lang="en-US" dirty="0" smtClean="0"/>
              <a:t>Phone</a:t>
            </a:r>
          </a:p>
          <a:p>
            <a:pPr lvl="2"/>
            <a:r>
              <a:rPr lang="en-US" dirty="0" smtClean="0"/>
              <a:t>Email</a:t>
            </a:r>
          </a:p>
          <a:p>
            <a:r>
              <a:rPr lang="en-US" dirty="0" smtClean="0"/>
              <a:t>Human to </a:t>
            </a:r>
            <a:r>
              <a:rPr lang="en-US" dirty="0" smtClean="0">
                <a:solidFill>
                  <a:srgbClr val="FF0000"/>
                </a:solidFill>
              </a:rPr>
              <a:t>Local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/>
              <a:t>Direct</a:t>
            </a:r>
          </a:p>
          <a:p>
            <a:r>
              <a:rPr lang="en-US" dirty="0" smtClean="0"/>
              <a:t>IT to IT</a:t>
            </a:r>
          </a:p>
          <a:p>
            <a:pPr lvl="1"/>
            <a:r>
              <a:rPr lang="en-US" dirty="0" smtClean="0"/>
              <a:t>Direct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 Egos</a:t>
            </a:r>
          </a:p>
          <a:p>
            <a:pPr lvl="1"/>
            <a:r>
              <a:rPr lang="en-US" dirty="0" smtClean="0"/>
              <a:t>are </a:t>
            </a:r>
            <a:r>
              <a:rPr lang="en-US" dirty="0" err="1" smtClean="0"/>
              <a:t>boundedly</a:t>
            </a:r>
            <a:r>
              <a:rPr lang="en-US" dirty="0" smtClean="0"/>
              <a:t> </a:t>
            </a:r>
            <a:r>
              <a:rPr lang="en-US" dirty="0"/>
              <a:t>rational</a:t>
            </a:r>
          </a:p>
          <a:p>
            <a:pPr lvl="1"/>
            <a:r>
              <a:rPr lang="en-US" dirty="0" smtClean="0"/>
              <a:t>able to communicate knowledge facts &amp; perceptions of other’s facts</a:t>
            </a:r>
            <a:endParaRPr lang="en-US" dirty="0"/>
          </a:p>
          <a:p>
            <a:pPr lvl="1"/>
            <a:r>
              <a:rPr lang="en-US" dirty="0" smtClean="0"/>
              <a:t>can misperceive messages</a:t>
            </a:r>
          </a:p>
          <a:p>
            <a:pPr lvl="1"/>
            <a:r>
              <a:rPr lang="en-US" dirty="0" smtClean="0"/>
              <a:t>can misperceive their alters’ knowledge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preference to </a:t>
            </a:r>
            <a:r>
              <a:rPr lang="en-US" dirty="0" smtClean="0"/>
              <a:t>plan-oriented knowledge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update or get information from any IT system they have access </a:t>
            </a:r>
            <a:r>
              <a:rPr lang="en-US" dirty="0" smtClean="0"/>
              <a:t>to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4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37874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Agents may have</a:t>
            </a:r>
          </a:p>
          <a:p>
            <a:pPr lvl="1"/>
            <a:r>
              <a:rPr lang="en-US" dirty="0" smtClean="0"/>
              <a:t>Common organizational knowledge – </a:t>
            </a:r>
            <a:r>
              <a:rPr lang="en-US" i="1" dirty="0" smtClean="0"/>
              <a:t>“This is how we do things at Acme”</a:t>
            </a:r>
          </a:p>
          <a:p>
            <a:pPr lvl="1"/>
            <a:r>
              <a:rPr lang="en-US" dirty="0" smtClean="0"/>
              <a:t>Locational-specific knowledge – </a:t>
            </a:r>
            <a:r>
              <a:rPr lang="en-US" i="1" dirty="0" smtClean="0"/>
              <a:t>“This is how we do things at Acme-Timbuktu”</a:t>
            </a:r>
          </a:p>
          <a:p>
            <a:pPr lvl="1"/>
            <a:r>
              <a:rPr lang="en-US" dirty="0" smtClean="0"/>
              <a:t>Requirements knowledge</a:t>
            </a:r>
          </a:p>
          <a:p>
            <a:pPr lvl="1"/>
            <a:r>
              <a:rPr lang="en-US" dirty="0" smtClean="0"/>
              <a:t>“Bad” Requirements knowledge – each bad knowledge fact negates the value of having one correct requirements knowledge fact</a:t>
            </a:r>
          </a:p>
          <a:p>
            <a:r>
              <a:rPr lang="en-US" dirty="0" smtClean="0"/>
              <a:t>Knowledge has a classification level</a:t>
            </a:r>
          </a:p>
          <a:p>
            <a:pPr lvl="1"/>
            <a:r>
              <a:rPr lang="en-US" dirty="0" smtClean="0"/>
              <a:t>Level 1 – Everyone can see it</a:t>
            </a:r>
          </a:p>
          <a:p>
            <a:pPr lvl="1"/>
            <a:r>
              <a:rPr lang="en-US" dirty="0" smtClean="0"/>
              <a:t>Level 2 – Only cleared agents should see it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604490"/>
              </p:ext>
            </p:extLst>
          </p:nvPr>
        </p:nvGraphicFramePr>
        <p:xfrm>
          <a:off x="477863" y="4875769"/>
          <a:ext cx="8799632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9954"/>
                <a:gridCol w="1099954"/>
                <a:gridCol w="1099954"/>
                <a:gridCol w="1099954"/>
                <a:gridCol w="1099954"/>
                <a:gridCol w="1099954"/>
                <a:gridCol w="1099954"/>
                <a:gridCol w="10999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-Lvl1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Loc-Lvl1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Plan-Lvl1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Bad-Lvl1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General-Lvl2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Loc-Lvl2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Plan-Lvl2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Bad-Lvl2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6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Multiple Locations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Organizations linked via</a:t>
            </a:r>
          </a:p>
          <a:p>
            <a:pPr lvl="1"/>
            <a:r>
              <a:rPr lang="en-US" dirty="0" smtClean="0"/>
              <a:t>high density </a:t>
            </a:r>
            <a:r>
              <a:rPr lang="en-US" dirty="0" err="1" smtClean="0"/>
              <a:t>Erdos-Renyi</a:t>
            </a:r>
            <a:r>
              <a:rPr lang="en-US" dirty="0" smtClean="0"/>
              <a:t> of C-Suite agents</a:t>
            </a:r>
          </a:p>
          <a:p>
            <a:pPr lvl="1"/>
            <a:r>
              <a:rPr lang="en-US" dirty="0" smtClean="0"/>
              <a:t>Key IT-systems per org</a:t>
            </a:r>
          </a:p>
          <a:p>
            <a:pPr lvl="1"/>
            <a:r>
              <a:rPr lang="en-US" dirty="0" smtClean="0"/>
              <a:t>Special/Attack Agents linked to all key-</a:t>
            </a:r>
            <a:r>
              <a:rPr lang="en-US" smtClean="0"/>
              <a:t>IT systems</a:t>
            </a:r>
            <a:endParaRPr lang="en-US" dirty="0" smtClean="0"/>
          </a:p>
          <a:p>
            <a:r>
              <a:rPr lang="en-US" dirty="0" smtClean="0"/>
              <a:t>Inter-organizational Physical Proximity set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Screen shot 2012-05-09 at 2.50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96638" y="3166777"/>
            <a:ext cx="3373875" cy="3353648"/>
          </a:xfrm>
          <a:prstGeom prst="rect">
            <a:avLst/>
          </a:prstGeom>
        </p:spPr>
      </p:pic>
      <p:pic>
        <p:nvPicPr>
          <p:cNvPr id="8" name="Content Placeholder 7" descr="Screen shot 2012-05-09 at 2.48.03 PM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0" b="2360"/>
          <a:stretch>
            <a:fillRect/>
          </a:stretch>
        </p:blipFill>
        <p:spPr>
          <a:xfrm>
            <a:off x="495300" y="1600207"/>
            <a:ext cx="2306877" cy="2386396"/>
          </a:xfrm>
        </p:spPr>
      </p:pic>
      <p:sp>
        <p:nvSpPr>
          <p:cNvPr id="10" name="TextBox 9"/>
          <p:cNvSpPr txBox="1"/>
          <p:nvPr/>
        </p:nvSpPr>
        <p:spPr>
          <a:xfrm>
            <a:off x="2620167" y="1720025"/>
            <a:ext cx="180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Agent x Agent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460501"/>
            <a:ext cx="1880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Agent x Agent (red)</a:t>
            </a:r>
          </a:p>
          <a:p>
            <a:pPr algn="ctr"/>
            <a:r>
              <a:rPr lang="en-US" dirty="0" smtClean="0"/>
              <a:t>Agent x Knowledge (blue)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will always be context dependent (e.g., a BCT will not be combat ready during block leave periods)</a:t>
            </a:r>
          </a:p>
          <a:p>
            <a:r>
              <a:rPr lang="en-US" dirty="0" smtClean="0"/>
              <a:t>Our measures are:</a:t>
            </a:r>
          </a:p>
          <a:p>
            <a:pPr lvl="1"/>
            <a:r>
              <a:rPr lang="en-US" dirty="0" smtClean="0"/>
              <a:t>Relative Time Measurements</a:t>
            </a:r>
          </a:p>
          <a:p>
            <a:pPr lvl="2"/>
            <a:r>
              <a:rPr lang="en-US" dirty="0" smtClean="0"/>
              <a:t>Time to get 70% of requirements knowledge to 90% of all human actors</a:t>
            </a:r>
          </a:p>
          <a:p>
            <a:pPr lvl="2"/>
            <a:r>
              <a:rPr lang="en-US" dirty="0" smtClean="0"/>
              <a:t>Time to get 80% of requirements knowledge to 90% of C-Suite actors</a:t>
            </a:r>
          </a:p>
          <a:p>
            <a:pPr lvl="2"/>
            <a:r>
              <a:rPr lang="en-US" dirty="0" smtClean="0"/>
              <a:t>Time to return to baseline Performance as Accuracy</a:t>
            </a:r>
          </a:p>
          <a:p>
            <a:pPr lvl="2"/>
            <a:r>
              <a:rPr lang="en-US" dirty="0" smtClean="0"/>
              <a:t>Time to return to baseline Knowledge &amp; Task Congruence</a:t>
            </a:r>
          </a:p>
          <a:p>
            <a:pPr lvl="1"/>
            <a:r>
              <a:rPr lang="en-US" dirty="0" smtClean="0"/>
              <a:t>Assessments of knowledge prevalence</a:t>
            </a:r>
          </a:p>
          <a:p>
            <a:pPr lvl="2"/>
            <a:r>
              <a:rPr lang="en-US" dirty="0" smtClean="0"/>
              <a:t>Amount of bad knowledge across the organization, the C-Suite, and the IT Systems</a:t>
            </a:r>
          </a:p>
          <a:p>
            <a:pPr lvl="2"/>
            <a:r>
              <a:rPr lang="en-US" dirty="0" smtClean="0"/>
              <a:t>Amount of </a:t>
            </a:r>
            <a:r>
              <a:rPr lang="en-US" dirty="0" err="1" smtClean="0"/>
              <a:t>Lvl</a:t>
            </a:r>
            <a:r>
              <a:rPr lang="en-US" dirty="0" smtClean="0"/>
              <a:t> 2 “Classified Knowledge” possessed by non-cleared human and IT 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16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Summary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9943414"/>
              </p:ext>
            </p:extLst>
          </p:nvPr>
        </p:nvGraphicFramePr>
        <p:xfrm>
          <a:off x="495300" y="1600200"/>
          <a:ext cx="8915400" cy="520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30038"/>
                <a:gridCol w="3035491"/>
                <a:gridCol w="2549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 Values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Confidentiality Attack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0/1</a:t>
                      </a:r>
                    </a:p>
                    <a:p>
                      <a:r>
                        <a:rPr lang="en-US" sz="1400" dirty="0" smtClean="0"/>
                        <a:t>{if A=1,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effect</a:t>
                      </a:r>
                      <a:r>
                        <a:rPr lang="en-US" sz="1400" dirty="0" smtClean="0"/>
                        <a:t>=0.3, 0.6, 0.9}</a:t>
                      </a:r>
                      <a:r>
                        <a:rPr lang="en-US" sz="16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Integrity Attack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{if A=1,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effect</a:t>
                      </a:r>
                      <a:r>
                        <a:rPr lang="en-US" sz="1400" dirty="0" smtClean="0"/>
                        <a:t>=0.3, 0.6, 0.9}</a:t>
                      </a:r>
                      <a:r>
                        <a:rPr lang="en-US" sz="160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+ (1*3) = 4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Cyber Attack, Availability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A=0/1</a:t>
                      </a:r>
                    </a:p>
                    <a:p>
                      <a:r>
                        <a:rPr lang="en-US" sz="1400" dirty="0" smtClean="0"/>
                        <a:t>{if A=1,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effect</a:t>
                      </a:r>
                      <a:r>
                        <a:rPr lang="en-US" sz="1400" dirty="0" smtClean="0"/>
                        <a:t>=0.3, 0.6, 0.9}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+ (1*3) = 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Locations Affected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0,1,2,3,4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Configs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Erdos-Renyi</a:t>
                      </a:r>
                      <a:r>
                        <a:rPr lang="en-US" sz="1600" dirty="0" smtClean="0"/>
                        <a:t> Random, Hierarchy, Matrix, Mesh,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Scale Free, Team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IT-to-IT links (e.g.,</a:t>
                      </a:r>
                      <a:r>
                        <a:rPr lang="en-US" sz="1600" baseline="0" dirty="0" smtClean="0"/>
                        <a:t> push/pull IT) distribution relative to Org </a:t>
                      </a:r>
                      <a:r>
                        <a:rPr lang="en-US" sz="1600" baseline="0" dirty="0" err="1" smtClean="0"/>
                        <a:t>Config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 Free, </a:t>
                      </a:r>
                      <a:r>
                        <a:rPr lang="en-US" sz="1600" dirty="0" err="1" smtClean="0"/>
                        <a:t>Erdos-Renyi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Experimental</a:t>
                      </a:r>
                      <a:r>
                        <a:rPr lang="en-US" sz="1600" baseline="0" dirty="0" smtClean="0"/>
                        <a:t> Conditions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Runs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l"/>
                        </a:tabLst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1413" algn="l"/>
                        </a:tabLst>
                        <a:defRPr/>
                      </a:pPr>
                      <a:r>
                        <a:rPr lang="en-US" sz="1600" dirty="0" smtClean="0"/>
                        <a:t>1,920 * 50 = 96,000</a:t>
                      </a:r>
                    </a:p>
                    <a:p>
                      <a:pPr>
                        <a:tabLst>
                          <a:tab pos="1141413" algn="l"/>
                        </a:tabLst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Contested Environments should slow down effective diffusion of the planning requirements</a:t>
            </a:r>
          </a:p>
          <a:p>
            <a:r>
              <a:rPr lang="en-US" dirty="0" smtClean="0"/>
              <a:t>Effects of attack will be non-linear across locations and quantities of systems affected</a:t>
            </a:r>
          </a:p>
          <a:p>
            <a:r>
              <a:rPr lang="en-US" dirty="0" smtClean="0"/>
              <a:t>Effects of attacks will also be non-linear across attack types</a:t>
            </a:r>
          </a:p>
          <a:p>
            <a:r>
              <a:rPr lang="en-US" dirty="0" smtClean="0"/>
              <a:t>Confidentiality attacks may improve performance</a:t>
            </a:r>
          </a:p>
          <a:p>
            <a:r>
              <a:rPr lang="en-US" dirty="0" smtClean="0"/>
              <a:t>Organizations with denser ties will </a:t>
            </a:r>
            <a:r>
              <a:rPr lang="en-US" smtClean="0"/>
              <a:t>tend to diffuse </a:t>
            </a:r>
            <a:r>
              <a:rPr lang="en-US" dirty="0" smtClean="0"/>
              <a:t>the information more rapidly, although there may be spillage of classified information.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5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staff member has a functional role</a:t>
            </a:r>
          </a:p>
          <a:p>
            <a:pPr lvl="1"/>
            <a:r>
              <a:rPr lang="en-US" dirty="0" smtClean="0"/>
              <a:t>HR: 10% of Org : 10% has access to classified info</a:t>
            </a:r>
          </a:p>
          <a:p>
            <a:pPr lvl="1"/>
            <a:r>
              <a:rPr lang="en-US" dirty="0" smtClean="0"/>
              <a:t>Sec/IT: 20% of Org : 90% has access to classified info</a:t>
            </a:r>
          </a:p>
          <a:p>
            <a:pPr lvl="1"/>
            <a:r>
              <a:rPr lang="en-US" dirty="0"/>
              <a:t>Ops: 30% of Org : 90% has access to classified info</a:t>
            </a:r>
          </a:p>
          <a:p>
            <a:pPr lvl="1"/>
            <a:r>
              <a:rPr lang="en-US" dirty="0" smtClean="0"/>
              <a:t>Logistics: 30% of Org : 50% has access to classified info</a:t>
            </a:r>
          </a:p>
          <a:p>
            <a:pPr lvl="1"/>
            <a:r>
              <a:rPr lang="en-US" dirty="0" smtClean="0"/>
              <a:t>Finance: 10% of Org : 10% has access to classified info</a:t>
            </a:r>
          </a:p>
          <a:p>
            <a:r>
              <a:rPr lang="en-US" dirty="0" smtClean="0"/>
              <a:t>Staff members has both “works with” and “social” relationships, and “works with” relationships have priority for interaction</a:t>
            </a:r>
          </a:p>
          <a:p>
            <a:pPr lvl="1"/>
            <a:r>
              <a:rPr lang="en-US" dirty="0" smtClean="0"/>
              <a:t>“Social” relationships are a stylized small-world network within the functional group</a:t>
            </a:r>
          </a:p>
          <a:p>
            <a:pPr lvl="1"/>
            <a:r>
              <a:rPr lang="en-US" dirty="0" smtClean="0"/>
              <a:t>“Works With” ties are based on the experimental condition</a:t>
            </a:r>
          </a:p>
          <a:p>
            <a:r>
              <a:rPr lang="en-US" dirty="0" smtClean="0"/>
              <a:t>Staff members do not have “shifts”, but that could be a later extension</a:t>
            </a:r>
          </a:p>
          <a:p>
            <a:r>
              <a:rPr lang="en-US" dirty="0" smtClean="0"/>
              <a:t>Disabled: Beliefs, Beliefs Transactive Memory, Tasks, Task Learning, Knowledge Forgetting,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8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Random </a:t>
            </a:r>
            <a:br>
              <a:rPr lang="en-US" dirty="0" smtClean="0"/>
            </a:br>
            <a:r>
              <a:rPr lang="en-US" dirty="0" smtClean="0"/>
              <a:t>with C-Suite Roles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87045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6 agent mesh for formal C-Suite links</a:t>
            </a:r>
          </a:p>
          <a:p>
            <a:r>
              <a:rPr lang="en-US" sz="2000" dirty="0"/>
              <a:t>Formal Network</a:t>
            </a:r>
          </a:p>
          <a:p>
            <a:pPr lvl="1"/>
            <a:r>
              <a:rPr lang="en-US" sz="1600" dirty="0" err="1" smtClean="0"/>
              <a:t>Erdos-Renyi</a:t>
            </a:r>
            <a:r>
              <a:rPr lang="en-US" sz="1600" dirty="0" smtClean="0"/>
              <a:t> Random P</a:t>
            </a:r>
            <a:r>
              <a:rPr lang="en-US" sz="1600" baseline="-25000" dirty="0" smtClean="0"/>
              <a:t>link</a:t>
            </a:r>
            <a:r>
              <a:rPr lang="en-US" sz="1600" dirty="0" smtClean="0"/>
              <a:t>= 0.15</a:t>
            </a:r>
            <a:endParaRPr lang="en-US" sz="1600" dirty="0"/>
          </a:p>
          <a:p>
            <a:r>
              <a:rPr lang="en-US" sz="2000" dirty="0" smtClean="0"/>
              <a:t>Informal </a:t>
            </a:r>
            <a:r>
              <a:rPr lang="en-US" sz="2000" dirty="0"/>
              <a:t>Network: Small World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rewire</a:t>
            </a:r>
            <a:r>
              <a:rPr lang="en-US" sz="1600" dirty="0"/>
              <a:t> = 0.05 and </a:t>
            </a:r>
            <a:r>
              <a:rPr lang="en-US" sz="1600" dirty="0" err="1"/>
              <a:t>P</a:t>
            </a:r>
            <a:r>
              <a:rPr lang="en-US" sz="1600" baseline="-25000" dirty="0" err="1"/>
              <a:t>delete</a:t>
            </a:r>
            <a:r>
              <a:rPr lang="en-US" sz="1600" dirty="0"/>
              <a:t>= 0.05</a:t>
            </a:r>
          </a:p>
          <a:p>
            <a:pPr lvl="1"/>
            <a:r>
              <a:rPr lang="en-US" sz="1600" dirty="0" err="1"/>
              <a:t>Size</a:t>
            </a:r>
            <a:r>
              <a:rPr lang="en-US" sz="1600" baseline="-25000" dirty="0" err="1"/>
              <a:t>local</a:t>
            </a:r>
            <a:r>
              <a:rPr lang="en-US" sz="1600" dirty="0"/>
              <a:t> </a:t>
            </a:r>
            <a:r>
              <a:rPr lang="en-US" sz="1600" dirty="0" smtClean="0"/>
              <a:t>=</a:t>
            </a:r>
            <a:r>
              <a:rPr lang="en-US" sz="1600" dirty="0"/>
              <a:t>Uniform </a:t>
            </a:r>
            <a:r>
              <a:rPr lang="en-US" sz="1600" dirty="0" smtClean="0"/>
              <a:t>Random (</a:t>
            </a:r>
            <a:r>
              <a:rPr lang="en-US" sz="1600" dirty="0"/>
              <a:t>7±2)</a:t>
            </a:r>
          </a:p>
          <a:p>
            <a:r>
              <a:rPr lang="en-US" sz="2000" dirty="0"/>
              <a:t>Agent x IT Level 1: Mesh</a:t>
            </a:r>
          </a:p>
          <a:p>
            <a:r>
              <a:rPr lang="en-US" sz="2000" dirty="0"/>
              <a:t>Cleared Agent x IT Level 2: Mesh </a:t>
            </a:r>
            <a:endParaRPr lang="en-US" sz="2000" dirty="0" smtClean="0"/>
          </a:p>
          <a:p>
            <a:r>
              <a:rPr lang="en-US" sz="2000" dirty="0" smtClean="0"/>
              <a:t>Visual Samples to the left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Screen shot 2012-04-18 at 11.12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643" y="1610914"/>
            <a:ext cx="1988616" cy="1748763"/>
          </a:xfrm>
          <a:prstGeom prst="rect">
            <a:avLst/>
          </a:prstGeom>
        </p:spPr>
      </p:pic>
      <p:pic>
        <p:nvPicPr>
          <p:cNvPr id="12" name="Picture 11" descr="Screen shot 2012-04-18 at 1.2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856" y="1603302"/>
            <a:ext cx="1741411" cy="1836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pic>
        <p:nvPicPr>
          <p:cNvPr id="11" name="Content Placeholder 11" descr="Screen shot 2012-04-18 at 1.16.37 PM.pn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" r="2365"/>
          <a:stretch>
            <a:fillRect/>
          </a:stretch>
        </p:blipFill>
        <p:spPr>
          <a:xfrm>
            <a:off x="0" y="1538247"/>
            <a:ext cx="1462771" cy="1821429"/>
          </a:xfrm>
        </p:spPr>
      </p:pic>
      <p:pic>
        <p:nvPicPr>
          <p:cNvPr id="3" name="Picture 2" descr="Screen shot 2012-05-04 at 4.29.22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364" y="4918952"/>
            <a:ext cx="1602987" cy="1690224"/>
          </a:xfrm>
          <a:prstGeom prst="rect">
            <a:avLst/>
          </a:prstGeom>
        </p:spPr>
      </p:pic>
      <p:pic>
        <p:nvPicPr>
          <p:cNvPr id="6" name="Picture 5" descr="Screen shot 2012-05-04 at 4.32.45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92" b="99478" l="897" r="96323">
                        <a14:foregroundMark x1="91390" y1="50261" x2="93722" y2="49869"/>
                        <a14:foregroundMark x1="93184" y1="79112" x2="93184" y2="79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3"/>
          <a:stretch/>
        </p:blipFill>
        <p:spPr>
          <a:xfrm>
            <a:off x="0" y="3231076"/>
            <a:ext cx="5401081" cy="30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63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with C-Suite Roles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Screen shot 2012-04-18 at 1.16.37 PM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" r="2365"/>
          <a:stretch>
            <a:fillRect/>
          </a:stretch>
        </p:blipFill>
        <p:spPr>
          <a:xfrm>
            <a:off x="0" y="1538248"/>
            <a:ext cx="1462771" cy="1513194"/>
          </a:xfrm>
        </p:spPr>
      </p:pic>
      <p:pic>
        <p:nvPicPr>
          <p:cNvPr id="14" name="Picture 13" descr="Screen shot 2012-04-18 at 1.2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739" y="1539003"/>
            <a:ext cx="1305453" cy="1099758"/>
          </a:xfrm>
          <a:prstGeom prst="rect">
            <a:avLst/>
          </a:prstGeom>
        </p:spPr>
      </p:pic>
      <p:pic>
        <p:nvPicPr>
          <p:cNvPr id="3" name="Picture 2" descr="Screen shot 2012-04-18 at 9.55.56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131" y="1537907"/>
            <a:ext cx="2059798" cy="12536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6 agent mesh for formal C-Suite links</a:t>
            </a:r>
          </a:p>
          <a:p>
            <a:r>
              <a:rPr lang="en-US" sz="2000" dirty="0"/>
              <a:t>Formal Network</a:t>
            </a:r>
          </a:p>
          <a:p>
            <a:pPr lvl="1"/>
            <a:r>
              <a:rPr lang="en-US" sz="1600" dirty="0"/>
              <a:t>Hierarchy by functional area </a:t>
            </a:r>
          </a:p>
          <a:p>
            <a:pPr lvl="1"/>
            <a:r>
              <a:rPr lang="en-US" sz="1600" dirty="0" err="1"/>
              <a:t>Fanout</a:t>
            </a:r>
            <a:r>
              <a:rPr lang="en-US" sz="1600" dirty="0"/>
              <a:t> = </a:t>
            </a:r>
            <a:r>
              <a:rPr lang="en-US" sz="1600" dirty="0" smtClean="0"/>
              <a:t>Uniform Random</a:t>
            </a:r>
            <a:r>
              <a:rPr lang="en-US" sz="1600" dirty="0"/>
              <a:t>(7±2</a:t>
            </a:r>
            <a:r>
              <a:rPr lang="en-US" sz="1600" dirty="0" smtClean="0"/>
              <a:t>)</a:t>
            </a:r>
            <a:endParaRPr lang="en-US" dirty="0"/>
          </a:p>
          <a:p>
            <a:pPr lvl="1"/>
            <a:r>
              <a:rPr lang="en-US" sz="1600" dirty="0"/>
              <a:t>Cross-Hierarchy Teams</a:t>
            </a:r>
          </a:p>
          <a:p>
            <a:pPr lvl="2"/>
            <a:r>
              <a:rPr lang="en-US" sz="1200" dirty="0" smtClean="0"/>
              <a:t>3:</a:t>
            </a:r>
            <a:r>
              <a:rPr lang="en-US" sz="1200" dirty="0"/>
              <a:t>1 </a:t>
            </a:r>
            <a:r>
              <a:rPr lang="en-US" sz="1200" dirty="0" err="1" smtClean="0"/>
              <a:t>Team:Functional</a:t>
            </a:r>
            <a:r>
              <a:rPr lang="en-US" sz="1200" dirty="0" smtClean="0"/>
              <a:t> Area</a:t>
            </a:r>
            <a:endParaRPr lang="en-US" sz="1200" dirty="0"/>
          </a:p>
          <a:p>
            <a:pPr lvl="2"/>
            <a:r>
              <a:rPr lang="en-US" sz="1200" dirty="0"/>
              <a:t>Curtailed Gaussian </a:t>
            </a:r>
            <a:r>
              <a:rPr lang="en-US" sz="1200" dirty="0" smtClean="0"/>
              <a:t>Random [1,∞), </a:t>
            </a:r>
            <a:r>
              <a:rPr lang="en-US" sz="1200" dirty="0"/>
              <a:t>mean </a:t>
            </a:r>
            <a:r>
              <a:rPr lang="en-US" sz="1200" dirty="0" smtClean="0"/>
              <a:t>8, </a:t>
            </a:r>
            <a:r>
              <a:rPr lang="en-US" sz="1200" dirty="0" err="1"/>
              <a:t>std</a:t>
            </a:r>
            <a:r>
              <a:rPr lang="en-US" sz="1200" dirty="0"/>
              <a:t> 2</a:t>
            </a:r>
            <a:r>
              <a:rPr lang="en-US" sz="1200" dirty="0" smtClean="0"/>
              <a:t>)</a:t>
            </a:r>
          </a:p>
          <a:p>
            <a:pPr lvl="2"/>
            <a:r>
              <a:rPr lang="en-US" sz="1200" dirty="0" smtClean="0"/>
              <a:t>Functional Area Pop. per team &lt;= 20%</a:t>
            </a:r>
            <a:endParaRPr lang="en-US" sz="1200" dirty="0"/>
          </a:p>
          <a:p>
            <a:r>
              <a:rPr lang="en-US" sz="2000" dirty="0" smtClean="0"/>
              <a:t>Informal </a:t>
            </a:r>
            <a:r>
              <a:rPr lang="en-US" sz="2000" dirty="0"/>
              <a:t>Network: Small World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rewire</a:t>
            </a:r>
            <a:r>
              <a:rPr lang="en-US" sz="1600" dirty="0"/>
              <a:t> = 0.05 and </a:t>
            </a:r>
            <a:r>
              <a:rPr lang="en-US" sz="1600" dirty="0" err="1"/>
              <a:t>P</a:t>
            </a:r>
            <a:r>
              <a:rPr lang="en-US" sz="1600" baseline="-25000" dirty="0" err="1"/>
              <a:t>delete</a:t>
            </a:r>
            <a:r>
              <a:rPr lang="en-US" sz="1600" dirty="0"/>
              <a:t>= 0.05</a:t>
            </a:r>
          </a:p>
          <a:p>
            <a:pPr lvl="1"/>
            <a:r>
              <a:rPr lang="en-US" sz="1600" dirty="0" err="1"/>
              <a:t>Size</a:t>
            </a:r>
            <a:r>
              <a:rPr lang="en-US" sz="1600" baseline="-25000" dirty="0" err="1"/>
              <a:t>local</a:t>
            </a:r>
            <a:r>
              <a:rPr lang="en-US" sz="1600" dirty="0"/>
              <a:t> =Random Uniform (7±2)</a:t>
            </a:r>
          </a:p>
          <a:p>
            <a:r>
              <a:rPr lang="en-US" sz="2000" dirty="0"/>
              <a:t>Agent x IT Level 1: Mesh</a:t>
            </a:r>
          </a:p>
          <a:p>
            <a:r>
              <a:rPr lang="en-US" sz="2000" dirty="0"/>
              <a:t>Cleared Agent x IT Level 2: </a:t>
            </a:r>
            <a:r>
              <a:rPr lang="en-US" sz="2000" dirty="0" smtClean="0"/>
              <a:t>Mesh</a:t>
            </a:r>
          </a:p>
          <a:p>
            <a:r>
              <a:rPr lang="en-US" sz="2000" dirty="0" smtClean="0"/>
              <a:t>Visual Samples are to the left</a:t>
            </a:r>
            <a:endParaRPr lang="en-US" sz="1600" dirty="0"/>
          </a:p>
        </p:txBody>
      </p:sp>
      <p:pic>
        <p:nvPicPr>
          <p:cNvPr id="7" name="Picture 6" descr="Screen shot 2012-05-04 at 11.35.07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883" y="2716677"/>
            <a:ext cx="1012704" cy="933230"/>
          </a:xfrm>
          <a:prstGeom prst="rect">
            <a:avLst/>
          </a:prstGeom>
        </p:spPr>
      </p:pic>
      <p:pic>
        <p:nvPicPr>
          <p:cNvPr id="11" name="Picture 10" descr="Screen shot 2012-05-04 at 6.14.09 PM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332" r="99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72" y="3134625"/>
            <a:ext cx="5288558" cy="31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1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Model Setup and Assumptions</a:t>
            </a:r>
          </a:p>
          <a:p>
            <a:r>
              <a:rPr lang="en-US" dirty="0" smtClean="0"/>
              <a:t>Model Detail</a:t>
            </a:r>
          </a:p>
          <a:p>
            <a:r>
              <a:rPr lang="en-US" dirty="0" smtClean="0"/>
              <a:t>Scenarios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Visualization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9054" y="1575848"/>
            <a:ext cx="9242284" cy="4543951"/>
          </a:xfrm>
          <a:custGeom>
            <a:avLst/>
            <a:gdLst>
              <a:gd name="connsiteX0" fmla="*/ 306036 w 9242284"/>
              <a:gd name="connsiteY0" fmla="*/ 0 h 4543951"/>
              <a:gd name="connsiteX1" fmla="*/ 9150474 w 9242284"/>
              <a:gd name="connsiteY1" fmla="*/ 45899 h 4543951"/>
              <a:gd name="connsiteX2" fmla="*/ 9242284 w 9242284"/>
              <a:gd name="connsiteY2" fmla="*/ 4543951 h 4543951"/>
              <a:gd name="connsiteX3" fmla="*/ 5829984 w 9242284"/>
              <a:gd name="connsiteY3" fmla="*/ 4498053 h 4543951"/>
              <a:gd name="connsiteX4" fmla="*/ 5799380 w 9242284"/>
              <a:gd name="connsiteY4" fmla="*/ 2769209 h 4543951"/>
              <a:gd name="connsiteX5" fmla="*/ 76509 w 9242284"/>
              <a:gd name="connsiteY5" fmla="*/ 2769209 h 4543951"/>
              <a:gd name="connsiteX6" fmla="*/ 0 w 9242284"/>
              <a:gd name="connsiteY6" fmla="*/ 61198 h 4543951"/>
              <a:gd name="connsiteX7" fmla="*/ 15302 w 9242284"/>
              <a:gd name="connsiteY7" fmla="*/ 30599 h 4543951"/>
              <a:gd name="connsiteX8" fmla="*/ 45905 w 9242284"/>
              <a:gd name="connsiteY8" fmla="*/ 642579 h 4543951"/>
              <a:gd name="connsiteX9" fmla="*/ 122414 w 9242284"/>
              <a:gd name="connsiteY9" fmla="*/ 1178062 h 4543951"/>
              <a:gd name="connsiteX10" fmla="*/ 153018 w 9242284"/>
              <a:gd name="connsiteY10" fmla="*/ 1376955 h 4543951"/>
              <a:gd name="connsiteX11" fmla="*/ 244829 w 9242284"/>
              <a:gd name="connsiteY11" fmla="*/ 1943037 h 4543951"/>
              <a:gd name="connsiteX12" fmla="*/ 306036 w 9242284"/>
              <a:gd name="connsiteY12" fmla="*/ 2141930 h 4543951"/>
              <a:gd name="connsiteX13" fmla="*/ 535563 w 9242284"/>
              <a:gd name="connsiteY13" fmla="*/ 2509118 h 4543951"/>
              <a:gd name="connsiteX14" fmla="*/ 612072 w 9242284"/>
              <a:gd name="connsiteY14" fmla="*/ 2570316 h 4543951"/>
              <a:gd name="connsiteX15" fmla="*/ 719184 w 9242284"/>
              <a:gd name="connsiteY15" fmla="*/ 2631514 h 4543951"/>
              <a:gd name="connsiteX16" fmla="*/ 1285351 w 9242284"/>
              <a:gd name="connsiteY16" fmla="*/ 2616214 h 4543951"/>
              <a:gd name="connsiteX17" fmla="*/ 2188157 w 9242284"/>
              <a:gd name="connsiteY17" fmla="*/ 2662113 h 4543951"/>
              <a:gd name="connsiteX18" fmla="*/ 2601305 w 9242284"/>
              <a:gd name="connsiteY18" fmla="*/ 2677412 h 4543951"/>
              <a:gd name="connsiteX19" fmla="*/ 2524796 w 9242284"/>
              <a:gd name="connsiteY19" fmla="*/ 2815108 h 4543951"/>
              <a:gd name="connsiteX20" fmla="*/ 2402382 w 9242284"/>
              <a:gd name="connsiteY20" fmla="*/ 3014001 h 4543951"/>
              <a:gd name="connsiteX21" fmla="*/ 2341175 w 9242284"/>
              <a:gd name="connsiteY21" fmla="*/ 3075199 h 4543951"/>
              <a:gd name="connsiteX22" fmla="*/ 2295269 w 9242284"/>
              <a:gd name="connsiteY22" fmla="*/ 3151697 h 4543951"/>
              <a:gd name="connsiteX23" fmla="*/ 2417684 w 9242284"/>
              <a:gd name="connsiteY23" fmla="*/ 3121098 h 4543951"/>
              <a:gd name="connsiteX24" fmla="*/ 2494193 w 9242284"/>
              <a:gd name="connsiteY24" fmla="*/ 3059900 h 4543951"/>
              <a:gd name="connsiteX25" fmla="*/ 2570702 w 9242284"/>
              <a:gd name="connsiteY25" fmla="*/ 3014001 h 4543951"/>
              <a:gd name="connsiteX26" fmla="*/ 2616607 w 9242284"/>
              <a:gd name="connsiteY26" fmla="*/ 2968103 h 4543951"/>
              <a:gd name="connsiteX27" fmla="*/ 2677814 w 9242284"/>
              <a:gd name="connsiteY27" fmla="*/ 2937504 h 4543951"/>
              <a:gd name="connsiteX28" fmla="*/ 2708418 w 9242284"/>
              <a:gd name="connsiteY28" fmla="*/ 2922204 h 454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242284" h="4543951">
                <a:moveTo>
                  <a:pt x="306036" y="0"/>
                </a:moveTo>
                <a:lnTo>
                  <a:pt x="9150474" y="45899"/>
                </a:lnTo>
                <a:lnTo>
                  <a:pt x="9242284" y="4543951"/>
                </a:lnTo>
                <a:lnTo>
                  <a:pt x="5829984" y="4498053"/>
                </a:lnTo>
                <a:lnTo>
                  <a:pt x="5799380" y="2769209"/>
                </a:lnTo>
                <a:lnTo>
                  <a:pt x="76509" y="2769209"/>
                </a:lnTo>
                <a:lnTo>
                  <a:pt x="0" y="61198"/>
                </a:lnTo>
                <a:lnTo>
                  <a:pt x="15302" y="30599"/>
                </a:lnTo>
                <a:cubicBezTo>
                  <a:pt x="25503" y="234592"/>
                  <a:pt x="12321" y="441111"/>
                  <a:pt x="45905" y="642579"/>
                </a:cubicBezTo>
                <a:cubicBezTo>
                  <a:pt x="135646" y="1180939"/>
                  <a:pt x="53281" y="659644"/>
                  <a:pt x="122414" y="1178062"/>
                </a:cubicBezTo>
                <a:cubicBezTo>
                  <a:pt x="131281" y="1244551"/>
                  <a:pt x="144266" y="1310450"/>
                  <a:pt x="153018" y="1376955"/>
                </a:cubicBezTo>
                <a:cubicBezTo>
                  <a:pt x="199480" y="1730016"/>
                  <a:pt x="171193" y="1680092"/>
                  <a:pt x="244829" y="1943037"/>
                </a:cubicBezTo>
                <a:cubicBezTo>
                  <a:pt x="263535" y="2009833"/>
                  <a:pt x="280271" y="2077527"/>
                  <a:pt x="306036" y="2141930"/>
                </a:cubicBezTo>
                <a:cubicBezTo>
                  <a:pt x="363190" y="2284794"/>
                  <a:pt x="433793" y="2392827"/>
                  <a:pt x="535563" y="2509118"/>
                </a:cubicBezTo>
                <a:cubicBezTo>
                  <a:pt x="557070" y="2533694"/>
                  <a:pt x="585944" y="2550723"/>
                  <a:pt x="612072" y="2570316"/>
                </a:cubicBezTo>
                <a:cubicBezTo>
                  <a:pt x="655329" y="2602754"/>
                  <a:pt x="668354" y="2606103"/>
                  <a:pt x="719184" y="2631514"/>
                </a:cubicBezTo>
                <a:cubicBezTo>
                  <a:pt x="907906" y="2626414"/>
                  <a:pt x="1096575" y="2613825"/>
                  <a:pt x="1285351" y="2616214"/>
                </a:cubicBezTo>
                <a:cubicBezTo>
                  <a:pt x="1714580" y="2621646"/>
                  <a:pt x="1835514" y="2646086"/>
                  <a:pt x="2188157" y="2662113"/>
                </a:cubicBezTo>
                <a:lnTo>
                  <a:pt x="2601305" y="2677412"/>
                </a:lnTo>
                <a:cubicBezTo>
                  <a:pt x="2572562" y="2763628"/>
                  <a:pt x="2599076" y="2697515"/>
                  <a:pt x="2524796" y="2815108"/>
                </a:cubicBezTo>
                <a:cubicBezTo>
                  <a:pt x="2483221" y="2880925"/>
                  <a:pt x="2457433" y="2958958"/>
                  <a:pt x="2402382" y="3014001"/>
                </a:cubicBezTo>
                <a:cubicBezTo>
                  <a:pt x="2381980" y="3034400"/>
                  <a:pt x="2358890" y="3052427"/>
                  <a:pt x="2341175" y="3075199"/>
                </a:cubicBezTo>
                <a:cubicBezTo>
                  <a:pt x="2322916" y="3098672"/>
                  <a:pt x="2269768" y="3136398"/>
                  <a:pt x="2295269" y="3151697"/>
                </a:cubicBezTo>
                <a:cubicBezTo>
                  <a:pt x="2331337" y="3173335"/>
                  <a:pt x="2376879" y="3131298"/>
                  <a:pt x="2417684" y="3121098"/>
                </a:cubicBezTo>
                <a:cubicBezTo>
                  <a:pt x="2443187" y="3100699"/>
                  <a:pt x="2467437" y="3078626"/>
                  <a:pt x="2494193" y="3059900"/>
                </a:cubicBezTo>
                <a:cubicBezTo>
                  <a:pt x="2518558" y="3042847"/>
                  <a:pt x="2546909" y="3031843"/>
                  <a:pt x="2570702" y="3014001"/>
                </a:cubicBezTo>
                <a:cubicBezTo>
                  <a:pt x="2588013" y="3001019"/>
                  <a:pt x="2598998" y="2980679"/>
                  <a:pt x="2616607" y="2968103"/>
                </a:cubicBezTo>
                <a:cubicBezTo>
                  <a:pt x="2635169" y="2954846"/>
                  <a:pt x="2657412" y="2947704"/>
                  <a:pt x="2677814" y="2937504"/>
                </a:cubicBezTo>
                <a:lnTo>
                  <a:pt x="2708418" y="292220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0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Mesh with C-Suite Roles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87045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6 agent mesh for formal C-Suite links</a:t>
            </a:r>
          </a:p>
          <a:p>
            <a:r>
              <a:rPr lang="en-US" sz="2000" dirty="0"/>
              <a:t>Formal Network</a:t>
            </a:r>
          </a:p>
          <a:p>
            <a:pPr lvl="1"/>
            <a:r>
              <a:rPr lang="en-US" sz="1600" dirty="0" smtClean="0"/>
              <a:t>Complete Mesh </a:t>
            </a:r>
            <a:endParaRPr lang="en-US" sz="1600" dirty="0"/>
          </a:p>
          <a:p>
            <a:r>
              <a:rPr lang="en-US" sz="2000" dirty="0" smtClean="0"/>
              <a:t>Informal </a:t>
            </a:r>
            <a:r>
              <a:rPr lang="en-US" sz="2000" dirty="0"/>
              <a:t>Network: Small World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rewire</a:t>
            </a:r>
            <a:r>
              <a:rPr lang="en-US" sz="1600" dirty="0"/>
              <a:t> = 0.05 and </a:t>
            </a:r>
            <a:r>
              <a:rPr lang="en-US" sz="1600" dirty="0" err="1"/>
              <a:t>P</a:t>
            </a:r>
            <a:r>
              <a:rPr lang="en-US" sz="1600" baseline="-25000" dirty="0" err="1"/>
              <a:t>delete</a:t>
            </a:r>
            <a:r>
              <a:rPr lang="en-US" sz="1600" dirty="0"/>
              <a:t>= 0.05</a:t>
            </a:r>
          </a:p>
          <a:p>
            <a:pPr lvl="1"/>
            <a:r>
              <a:rPr lang="en-US" sz="1600" dirty="0" err="1"/>
              <a:t>Size</a:t>
            </a:r>
            <a:r>
              <a:rPr lang="en-US" sz="1600" baseline="-25000" dirty="0" err="1"/>
              <a:t>local</a:t>
            </a:r>
            <a:r>
              <a:rPr lang="en-US" sz="1600" dirty="0"/>
              <a:t> =Random Uniform (7±2)</a:t>
            </a:r>
          </a:p>
          <a:p>
            <a:r>
              <a:rPr lang="en-US" sz="2000" dirty="0"/>
              <a:t>Agent x IT Level 1: Mesh</a:t>
            </a:r>
          </a:p>
          <a:p>
            <a:r>
              <a:rPr lang="en-US" sz="2000" dirty="0"/>
              <a:t>Cleared Agent x IT Level 2: </a:t>
            </a:r>
            <a:r>
              <a:rPr lang="en-US" sz="2000" dirty="0" smtClean="0"/>
              <a:t>Mesh</a:t>
            </a:r>
          </a:p>
          <a:p>
            <a:r>
              <a:rPr lang="en-US" sz="2000" dirty="0" smtClean="0"/>
              <a:t>Visual samples to the left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Screen shot 2012-04-18 at 1.16.37 PM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" r="2365"/>
          <a:stretch>
            <a:fillRect/>
          </a:stretch>
        </p:blipFill>
        <p:spPr>
          <a:xfrm>
            <a:off x="0" y="1586473"/>
            <a:ext cx="1462771" cy="1513194"/>
          </a:xfrm>
        </p:spPr>
      </p:pic>
      <p:pic>
        <p:nvPicPr>
          <p:cNvPr id="13" name="Picture 12" descr="Screen shot 2012-04-18 at 1.18.1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315" y="1592189"/>
            <a:ext cx="1965819" cy="1412786"/>
          </a:xfrm>
          <a:prstGeom prst="rect">
            <a:avLst/>
          </a:prstGeom>
        </p:spPr>
      </p:pic>
      <p:pic>
        <p:nvPicPr>
          <p:cNvPr id="14" name="Picture 13" descr="Screen shot 2012-04-18 at 1.20.4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099" y="1626403"/>
            <a:ext cx="1526094" cy="12856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pic>
        <p:nvPicPr>
          <p:cNvPr id="8" name="Picture 7" descr="Screen shot 2012-05-04 at 6.40.5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893501"/>
            <a:ext cx="4259782" cy="3542728"/>
          </a:xfrm>
          <a:prstGeom prst="rect">
            <a:avLst/>
          </a:prstGeom>
        </p:spPr>
      </p:pic>
      <p:pic>
        <p:nvPicPr>
          <p:cNvPr id="11" name="Picture 10" descr="Screen shot 2012-05-04 at 11.35.07 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363" y="4902876"/>
            <a:ext cx="1400219" cy="17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4-18 at 10.52.2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37" y="1579935"/>
            <a:ext cx="2768758" cy="224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Free with C-Suite Roles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87045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6 agent mesh for formal C-Suite links</a:t>
            </a:r>
          </a:p>
          <a:p>
            <a:r>
              <a:rPr lang="en-US" sz="2000" dirty="0"/>
              <a:t>Formal Network</a:t>
            </a:r>
          </a:p>
          <a:p>
            <a:pPr lvl="1"/>
            <a:r>
              <a:rPr lang="en-US" sz="1600" dirty="0" smtClean="0"/>
              <a:t>Scale Free via Preferential Attachment</a:t>
            </a:r>
          </a:p>
          <a:p>
            <a:pPr lvl="1"/>
            <a:r>
              <a:rPr lang="en-US" sz="1600" dirty="0" smtClean="0"/>
              <a:t>Build Edges after C-Suite and Social Network in place</a:t>
            </a:r>
          </a:p>
          <a:p>
            <a:pPr lvl="1"/>
            <a:r>
              <a:rPr lang="en-US" sz="1600" dirty="0" smtClean="0"/>
              <a:t>Density = 0.15 </a:t>
            </a:r>
            <a:endParaRPr lang="en-US" sz="1600" dirty="0"/>
          </a:p>
          <a:p>
            <a:r>
              <a:rPr lang="en-US" sz="2000" dirty="0"/>
              <a:t>Informal Network: Small World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rewire</a:t>
            </a:r>
            <a:r>
              <a:rPr lang="en-US" sz="1600" dirty="0"/>
              <a:t> = 0.05 and </a:t>
            </a:r>
            <a:r>
              <a:rPr lang="en-US" sz="1600" dirty="0" err="1"/>
              <a:t>P</a:t>
            </a:r>
            <a:r>
              <a:rPr lang="en-US" sz="1600" baseline="-25000" dirty="0" err="1"/>
              <a:t>delete</a:t>
            </a:r>
            <a:r>
              <a:rPr lang="en-US" sz="1600" dirty="0"/>
              <a:t>= 0.05</a:t>
            </a:r>
          </a:p>
          <a:p>
            <a:pPr lvl="1"/>
            <a:r>
              <a:rPr lang="en-US" sz="1600" dirty="0" err="1"/>
              <a:t>Size</a:t>
            </a:r>
            <a:r>
              <a:rPr lang="en-US" sz="1600" baseline="-25000" dirty="0" err="1"/>
              <a:t>local</a:t>
            </a:r>
            <a:r>
              <a:rPr lang="en-US" sz="1600" dirty="0"/>
              <a:t> =Random Uniform (7±2)</a:t>
            </a:r>
          </a:p>
          <a:p>
            <a:r>
              <a:rPr lang="en-US" sz="2000" dirty="0"/>
              <a:t>Agent x IT Level 1: Mesh</a:t>
            </a:r>
          </a:p>
          <a:p>
            <a:r>
              <a:rPr lang="en-US" sz="2000" dirty="0"/>
              <a:t>Cleared Agent x IT Level 2: Mesh</a:t>
            </a:r>
          </a:p>
          <a:p>
            <a:r>
              <a:rPr lang="en-US" sz="2000" dirty="0"/>
              <a:t>Visual samples to the left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creen shot 2012-04-18 at 1.2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809" y="1626404"/>
            <a:ext cx="2092384" cy="14278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pic>
        <p:nvPicPr>
          <p:cNvPr id="6" name="Picture 5" descr="Screen shot 2012-05-04 at 7.09.03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40052"/>
            <a:ext cx="4661647" cy="2925651"/>
          </a:xfrm>
          <a:prstGeom prst="rect">
            <a:avLst/>
          </a:prstGeom>
        </p:spPr>
      </p:pic>
      <p:pic>
        <p:nvPicPr>
          <p:cNvPr id="11" name="Picture 10" descr="Screen shot 2012-05-04 at 11.35.07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915" y="3038176"/>
            <a:ext cx="1166848" cy="14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9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Mesh/Team with C-Suite Roles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87045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6 agent mesh for formal C-Suite links</a:t>
            </a:r>
          </a:p>
          <a:p>
            <a:r>
              <a:rPr lang="en-US" sz="2000" dirty="0"/>
              <a:t>Formal Network</a:t>
            </a:r>
          </a:p>
          <a:p>
            <a:pPr lvl="1"/>
            <a:r>
              <a:rPr lang="en-US" sz="1600" dirty="0" smtClean="0"/>
              <a:t>Complete Mesh </a:t>
            </a:r>
            <a:r>
              <a:rPr lang="en-US" sz="1600" dirty="0"/>
              <a:t>within each functional area</a:t>
            </a:r>
            <a:endParaRPr lang="en-US" sz="1200" dirty="0"/>
          </a:p>
          <a:p>
            <a:r>
              <a:rPr lang="en-US" sz="2000" dirty="0" smtClean="0"/>
              <a:t>Informal </a:t>
            </a:r>
            <a:r>
              <a:rPr lang="en-US" sz="2000" dirty="0"/>
              <a:t>Network: Small World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rewire</a:t>
            </a:r>
            <a:r>
              <a:rPr lang="en-US" sz="1600" dirty="0"/>
              <a:t> = 0.05 and </a:t>
            </a:r>
            <a:r>
              <a:rPr lang="en-US" sz="1600" dirty="0" err="1"/>
              <a:t>P</a:t>
            </a:r>
            <a:r>
              <a:rPr lang="en-US" sz="1600" baseline="-25000" dirty="0" err="1"/>
              <a:t>delete</a:t>
            </a:r>
            <a:r>
              <a:rPr lang="en-US" sz="1600" dirty="0"/>
              <a:t>= 0.05</a:t>
            </a:r>
          </a:p>
          <a:p>
            <a:pPr lvl="1"/>
            <a:r>
              <a:rPr lang="en-US" sz="1600" dirty="0" err="1"/>
              <a:t>Size</a:t>
            </a:r>
            <a:r>
              <a:rPr lang="en-US" sz="1600" baseline="-25000" dirty="0" err="1"/>
              <a:t>local</a:t>
            </a:r>
            <a:r>
              <a:rPr lang="en-US" sz="1600" dirty="0"/>
              <a:t> =Random Uniform (7±2)</a:t>
            </a:r>
          </a:p>
          <a:p>
            <a:r>
              <a:rPr lang="en-US" sz="2000" dirty="0"/>
              <a:t>Agent x IT Level 1: Mesh</a:t>
            </a:r>
          </a:p>
          <a:p>
            <a:r>
              <a:rPr lang="en-US" sz="2000" dirty="0"/>
              <a:t>Cleared Agent x IT Level 2: </a:t>
            </a:r>
            <a:r>
              <a:rPr lang="en-US" sz="2000" dirty="0" smtClean="0"/>
              <a:t>Mesh</a:t>
            </a:r>
          </a:p>
          <a:p>
            <a:r>
              <a:rPr lang="en-US" sz="2000" dirty="0" smtClean="0"/>
              <a:t>Visual samples are to the left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Screen shot 2012-04-18 at 1.16.37 PM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" r="2365"/>
          <a:stretch>
            <a:fillRect/>
          </a:stretch>
        </p:blipFill>
        <p:spPr>
          <a:xfrm>
            <a:off x="557248" y="1538248"/>
            <a:ext cx="1462771" cy="1513194"/>
          </a:xfrm>
        </p:spPr>
      </p:pic>
      <p:pic>
        <p:nvPicPr>
          <p:cNvPr id="14" name="Picture 13" descr="Screen shot 2012-04-18 at 1.2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099" y="1626403"/>
            <a:ext cx="1526094" cy="1285633"/>
          </a:xfrm>
          <a:prstGeom prst="rect">
            <a:avLst/>
          </a:prstGeom>
        </p:spPr>
      </p:pic>
      <p:pic>
        <p:nvPicPr>
          <p:cNvPr id="3" name="Picture 2" descr="Screen shot 2012-04-18 at 1.59.16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08" b="15358"/>
          <a:stretch/>
        </p:blipFill>
        <p:spPr>
          <a:xfrm>
            <a:off x="1975385" y="1517976"/>
            <a:ext cx="1174171" cy="774478"/>
          </a:xfrm>
          <a:prstGeom prst="rect">
            <a:avLst/>
          </a:prstGeom>
        </p:spPr>
      </p:pic>
      <p:pic>
        <p:nvPicPr>
          <p:cNvPr id="6" name="Picture 5" descr="Screen shot 2012-04-18 at 1.59.55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669" y="2168538"/>
            <a:ext cx="938357" cy="894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pic>
        <p:nvPicPr>
          <p:cNvPr id="7" name="Picture 6" descr="Screen shot 2012-05-04 at 6.53.36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52072"/>
            <a:ext cx="4886692" cy="3127227"/>
          </a:xfrm>
          <a:prstGeom prst="rect">
            <a:avLst/>
          </a:prstGeom>
        </p:spPr>
      </p:pic>
      <p:pic>
        <p:nvPicPr>
          <p:cNvPr id="15" name="Picture 14" descr="Screen shot 2012-05-04 at 11.35.07 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361" y="4800443"/>
            <a:ext cx="1511020" cy="18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9668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all</a:t>
            </a:r>
          </a:p>
          <a:p>
            <a:pPr lvl="1"/>
            <a:r>
              <a:rPr lang="en-US" dirty="0" smtClean="0"/>
              <a:t>A generic multi-location organization is engaged in planning an integrated COA</a:t>
            </a:r>
          </a:p>
          <a:p>
            <a:pPr lvl="1"/>
            <a:r>
              <a:rPr lang="en-US" dirty="0" smtClean="0"/>
              <a:t>Each location has received a set of planning documents and tasked a Planning team (PT) to analyze the classified documents, distribute their analysis to the key leaders of the organization to gain their input, and develop a plan to meet the intent of the planning documents</a:t>
            </a:r>
          </a:p>
          <a:p>
            <a:r>
              <a:rPr lang="en-US" dirty="0" smtClean="0"/>
              <a:t>This experiment will explore</a:t>
            </a:r>
          </a:p>
          <a:p>
            <a:pPr lvl="1"/>
            <a:r>
              <a:rPr lang="en-US" dirty="0" smtClean="0"/>
              <a:t>Uncontested vs. 3 types of Contested Cyber Environments</a:t>
            </a:r>
          </a:p>
          <a:p>
            <a:pPr lvl="1"/>
            <a:r>
              <a:rPr lang="en-US" dirty="0" smtClean="0"/>
              <a:t>Hierarchical vs. Teams vs. Matrix Organizations vs. Random vs. Scale Free</a:t>
            </a:r>
          </a:p>
          <a:p>
            <a:r>
              <a:rPr lang="en-US" dirty="0" smtClean="0"/>
              <a:t>And will examines these outputs</a:t>
            </a:r>
          </a:p>
          <a:p>
            <a:pPr lvl="1"/>
            <a:r>
              <a:rPr lang="en-US" dirty="0" smtClean="0"/>
              <a:t>Change in Time for plan knowledge to reach key decision makers</a:t>
            </a:r>
          </a:p>
          <a:p>
            <a:pPr lvl="1"/>
            <a:r>
              <a:rPr lang="en-US" dirty="0" smtClean="0"/>
              <a:t>Change in Time to get general planning knowledge to all actors</a:t>
            </a:r>
          </a:p>
          <a:p>
            <a:pPr lvl="1"/>
            <a:r>
              <a:rPr lang="en-US" dirty="0" smtClean="0"/>
              <a:t>Amount of bad knowledge present in the organization, in the minds of key decision makers, and in IT systems</a:t>
            </a:r>
          </a:p>
          <a:p>
            <a:pPr lvl="1"/>
            <a:r>
              <a:rPr lang="en-US" dirty="0" smtClean="0"/>
              <a:t>Amount of “spillage” of classified Knowledge to actors and IT systems not cleared for that knowledge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 integrated COA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4840920" cy="4525963"/>
          </a:xfrm>
        </p:spPr>
        <p:txBody>
          <a:bodyPr/>
          <a:lstStyle/>
          <a:p>
            <a:r>
              <a:rPr lang="en-US" dirty="0" smtClean="0"/>
              <a:t>A multi-location organization is attempting to develop an integrated (across all locations) Course of Action (COA)</a:t>
            </a:r>
          </a:p>
          <a:p>
            <a:endParaRPr lang="en-US" dirty="0" smtClean="0"/>
          </a:p>
          <a:p>
            <a:r>
              <a:rPr lang="en-US" dirty="0" smtClean="0"/>
              <a:t>The requirements of that Course of Action are represented as stylized knowledge facts – some of these facts are classified, and some are not.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671886" y="3055658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Location 2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490248" y="3055658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Location 1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671886" y="4568564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Location 4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7777" y="4568567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Location 3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6302417" y="3970058"/>
            <a:ext cx="2471" cy="598509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 bwMode="auto">
          <a:xfrm>
            <a:off x="7119528" y="3512858"/>
            <a:ext cx="552358" cy="0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>
            <a:off x="8486526" y="3970058"/>
            <a:ext cx="0" cy="598506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 bwMode="auto">
          <a:xfrm flipV="1">
            <a:off x="7117057" y="5025764"/>
            <a:ext cx="554829" cy="3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973601" y="3962091"/>
            <a:ext cx="798022" cy="615167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006852" y="3962091"/>
            <a:ext cx="731520" cy="698295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11553" y="2182493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CMU FOCUS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87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Planning team members prefer to communicate with those physically near them (other planning team members)</a:t>
            </a:r>
          </a:p>
          <a:p>
            <a:r>
              <a:rPr lang="en-US" dirty="0" smtClean="0"/>
              <a:t>Heads of divisions communicate with each other and members of their division</a:t>
            </a:r>
          </a:p>
          <a:p>
            <a:r>
              <a:rPr lang="en-US" dirty="0" smtClean="0"/>
              <a:t>Communication network within division is set per experimental condition </a:t>
            </a:r>
          </a:p>
          <a:p>
            <a:r>
              <a:rPr lang="en-US" dirty="0" smtClean="0"/>
              <a:t>Head of functional area communicates to the two most central people in their area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49" y="1600206"/>
            <a:ext cx="4573963" cy="48920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Functional heads, division heads and division sub-heads are in a small world network – 11 connections</a:t>
            </a:r>
          </a:p>
          <a:p>
            <a:r>
              <a:rPr lang="en-US" dirty="0" smtClean="0"/>
              <a:t>Communication network within a functional area is random</a:t>
            </a:r>
          </a:p>
          <a:p>
            <a:r>
              <a:rPr lang="en-US" dirty="0" smtClean="0"/>
              <a:t>Inter-AOC communication</a:t>
            </a:r>
          </a:p>
          <a:p>
            <a:pPr lvl="1"/>
            <a:r>
              <a:rPr lang="en-US" dirty="0" smtClean="0"/>
              <a:t>through C-Suite &amp; Planning Teams (e.g., HR communicates with HR)</a:t>
            </a:r>
          </a:p>
          <a:p>
            <a:pPr lvl="1"/>
            <a:r>
              <a:rPr lang="en-US" dirty="0" smtClean="0"/>
              <a:t>through “Core” IT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D448319C-AE53-F042-91EE-421E8EAECE8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2012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Communications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Face-to-face: </a:t>
            </a:r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/>
              <a:t>maxMsgComplexity</a:t>
            </a:r>
            <a:r>
              <a:rPr lang="en-US" dirty="0"/>
              <a:t>: </a:t>
            </a:r>
            <a:r>
              <a:rPr lang="en-US" dirty="0" smtClean="0"/>
              <a:t>	4</a:t>
            </a:r>
            <a:r>
              <a:rPr lang="en-US" dirty="0"/>
              <a:t>	- </a:t>
            </a:r>
            <a:r>
              <a:rPr lang="en-US" dirty="0" err="1"/>
              <a:t>max%Learnable</a:t>
            </a:r>
            <a:r>
              <a:rPr lang="en-US" dirty="0" smtClean="0"/>
              <a:t>:	100</a:t>
            </a:r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 smtClean="0"/>
              <a:t>Time_to_live</a:t>
            </a:r>
            <a:r>
              <a:rPr lang="en-US" dirty="0" smtClean="0"/>
              <a:t>:	1</a:t>
            </a:r>
            <a:r>
              <a:rPr lang="en-US" dirty="0"/>
              <a:t>	- </a:t>
            </a:r>
            <a:r>
              <a:rPr lang="en-US" dirty="0" err="1"/>
              <a:t>Time_to_send</a:t>
            </a:r>
            <a:r>
              <a:rPr lang="en-US" dirty="0"/>
              <a:t>: </a:t>
            </a:r>
            <a:r>
              <a:rPr lang="en-US" dirty="0" smtClean="0"/>
              <a:t>	1</a:t>
            </a:r>
          </a:p>
          <a:p>
            <a:pPr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smtClean="0"/>
              <a:t>Phone: </a:t>
            </a:r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 smtClean="0"/>
              <a:t>maxMsgComplexity</a:t>
            </a:r>
            <a:r>
              <a:rPr lang="en-US" dirty="0" smtClean="0"/>
              <a:t>:	3</a:t>
            </a:r>
            <a:r>
              <a:rPr lang="en-US" dirty="0"/>
              <a:t>	- </a:t>
            </a:r>
            <a:r>
              <a:rPr lang="en-US" dirty="0" err="1"/>
              <a:t>max%Learnable</a:t>
            </a:r>
            <a:r>
              <a:rPr lang="en-US" dirty="0" smtClean="0"/>
              <a:t>:	50</a:t>
            </a:r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 smtClean="0"/>
              <a:t>Time_to_live</a:t>
            </a:r>
            <a:r>
              <a:rPr lang="en-US" dirty="0" smtClean="0"/>
              <a:t>:	1</a:t>
            </a:r>
            <a:r>
              <a:rPr lang="en-US" dirty="0"/>
              <a:t>	- </a:t>
            </a:r>
            <a:r>
              <a:rPr lang="en-US" dirty="0" err="1"/>
              <a:t>Time_to_send</a:t>
            </a:r>
            <a:r>
              <a:rPr lang="en-US" dirty="0" smtClean="0"/>
              <a:t>:	1</a:t>
            </a:r>
          </a:p>
          <a:p>
            <a:pPr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smtClean="0"/>
              <a:t>Email: </a:t>
            </a:r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 smtClean="0"/>
              <a:t>maxMsgComplexity</a:t>
            </a:r>
            <a:r>
              <a:rPr lang="en-US" dirty="0" smtClean="0"/>
              <a:t>:	6	- </a:t>
            </a:r>
            <a:r>
              <a:rPr lang="en-US" dirty="0" err="1" smtClean="0"/>
              <a:t>max%Learnable</a:t>
            </a:r>
            <a:r>
              <a:rPr lang="en-US" dirty="0" smtClean="0"/>
              <a:t>:	70</a:t>
            </a:r>
            <a:endParaRPr lang="en-US" dirty="0"/>
          </a:p>
          <a:p>
            <a:pPr lvl="1">
              <a:tabLst>
                <a:tab pos="3198813" algn="l"/>
                <a:tab pos="4114800" algn="l"/>
                <a:tab pos="6350000" algn="l"/>
              </a:tabLst>
            </a:pPr>
            <a:r>
              <a:rPr lang="en-US" dirty="0" err="1" smtClean="0"/>
              <a:t>Time_to_live</a:t>
            </a:r>
            <a:r>
              <a:rPr lang="en-US" dirty="0" smtClean="0"/>
              <a:t>:	3	- </a:t>
            </a:r>
            <a:r>
              <a:rPr lang="en-US" dirty="0" err="1" smtClean="0"/>
              <a:t>Time_to_send</a:t>
            </a:r>
            <a:r>
              <a:rPr lang="en-US" dirty="0" smtClean="0"/>
              <a:t>:	1</a:t>
            </a:r>
          </a:p>
          <a:p>
            <a:pPr lvl="1">
              <a:tabLst>
                <a:tab pos="4114800" algn="l"/>
              </a:tabLs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9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People Network Structure for ‘Regional AOC’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D448319C-AE53-F042-91EE-421E8EAECE82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86" y="5729373"/>
            <a:ext cx="383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Sized by Authority Centrality and Colored by Betweeness Centrality (Blue is most central)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56770" y="5729910"/>
            <a:ext cx="383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Groups’ Agents collapsed into ‘meta-nodes’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Assumptions:</a:t>
            </a:r>
          </a:p>
          <a:p>
            <a:pPr lvl="1"/>
            <a:r>
              <a:rPr lang="en-US" dirty="0" smtClean="0"/>
              <a:t>Humans must receive information to gain it</a:t>
            </a:r>
          </a:p>
          <a:p>
            <a:pPr lvl="1"/>
            <a:r>
              <a:rPr lang="en-US" dirty="0" smtClean="0"/>
              <a:t>Humans tend to interact with people similar to themselves</a:t>
            </a:r>
          </a:p>
          <a:p>
            <a:pPr lvl="1"/>
            <a:r>
              <a:rPr lang="en-US" dirty="0" smtClean="0"/>
              <a:t>Regular human interactions within organizations are typically constrained by role and function</a:t>
            </a:r>
          </a:p>
          <a:p>
            <a:pPr lvl="1"/>
            <a:r>
              <a:rPr lang="en-US" dirty="0" smtClean="0"/>
              <a:t>Information is divisible into smaller portions, and those portions can be communicated by human actors in such a way as to be re-constructible by the receiving agent</a:t>
            </a:r>
          </a:p>
          <a:p>
            <a:r>
              <a:rPr lang="en-US" dirty="0" smtClean="0"/>
              <a:t>Cyber Attacks:</a:t>
            </a:r>
          </a:p>
          <a:p>
            <a:pPr lvl="1"/>
            <a:r>
              <a:rPr lang="en-US" dirty="0" smtClean="0"/>
              <a:t>Can modify or destroy information</a:t>
            </a:r>
          </a:p>
          <a:p>
            <a:pPr lvl="1"/>
            <a:r>
              <a:rPr lang="en-US" dirty="0" smtClean="0"/>
              <a:t>Delay or inhibit communication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 to Operate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need 25% of the knowledge of the OPORD to begin to plan</a:t>
            </a:r>
          </a:p>
          <a:p>
            <a:r>
              <a:rPr lang="en-US" dirty="0" smtClean="0"/>
              <a:t>People need 60% to complete an effective plan</a:t>
            </a:r>
          </a:p>
          <a:p>
            <a:r>
              <a:rPr lang="en-US" dirty="0" smtClean="0"/>
              <a:t>Under normal conditions they get this information eventually</a:t>
            </a:r>
          </a:p>
          <a:p>
            <a:pPr lvl="1"/>
            <a:r>
              <a:rPr lang="en-US" dirty="0" smtClean="0"/>
              <a:t>There is a time to get minimum knowledge</a:t>
            </a:r>
          </a:p>
          <a:p>
            <a:pPr lvl="1"/>
            <a:r>
              <a:rPr lang="en-US" dirty="0" smtClean="0"/>
              <a:t>There is at each time a number of people and so a number of divisions that have that minimum knowledge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information flow through dynamic network analysis using both</a:t>
            </a:r>
          </a:p>
          <a:p>
            <a:pPr lvl="1"/>
            <a:r>
              <a:rPr lang="en-US" dirty="0" smtClean="0"/>
              <a:t>Network analytics</a:t>
            </a:r>
          </a:p>
          <a:p>
            <a:pPr lvl="1"/>
            <a:r>
              <a:rPr lang="en-US" dirty="0" smtClean="0"/>
              <a:t>Agent-based Dynamic-Network modeling</a:t>
            </a:r>
          </a:p>
          <a:p>
            <a:r>
              <a:rPr lang="en-US" dirty="0" smtClean="0"/>
              <a:t>Network Analytic Framework is </a:t>
            </a:r>
            <a:r>
              <a:rPr lang="en-US" i="1" dirty="0" smtClean="0"/>
              <a:t>ORA</a:t>
            </a:r>
          </a:p>
          <a:p>
            <a:r>
              <a:rPr lang="en-US" dirty="0" smtClean="0"/>
              <a:t>Modeling framework is </a:t>
            </a:r>
            <a:r>
              <a:rPr lang="en-US" i="1" dirty="0" smtClean="0"/>
              <a:t>Multi-Level Construct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Planning Requirements Communicated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800" y="1600206"/>
            <a:ext cx="437515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In bits and pieces</a:t>
            </a:r>
          </a:p>
          <a:p>
            <a:r>
              <a:rPr lang="en-US" sz="2400" dirty="0" smtClean="0"/>
              <a:t>Requirements go to the planning team at each location, all core IT systems initially (level 1 &amp; level 2), and small portion CEO</a:t>
            </a:r>
          </a:p>
          <a:p>
            <a:r>
              <a:rPr lang="en-US" sz="2400" dirty="0" smtClean="0"/>
              <a:t>Planning team goes through a plan-brief cycle</a:t>
            </a:r>
          </a:p>
          <a:p>
            <a:r>
              <a:rPr lang="en-US" sz="2400" dirty="0" smtClean="0"/>
              <a:t>Briefings: 3</a:t>
            </a:r>
          </a:p>
          <a:p>
            <a:r>
              <a:rPr lang="en-US" sz="2400" dirty="0" smtClean="0"/>
              <a:t>Total Planning time: 1/3:2/3 rule of total time</a:t>
            </a:r>
          </a:p>
          <a:p>
            <a:r>
              <a:rPr lang="en-US" sz="2400" dirty="0" smtClean="0"/>
              <a:t>Total Briefing time: 1/5 of Planning Time</a:t>
            </a:r>
          </a:p>
          <a:p>
            <a:r>
              <a:rPr lang="en-US" sz="2400" dirty="0" smtClean="0"/>
              <a:t>During Briefings</a:t>
            </a:r>
          </a:p>
          <a:p>
            <a:pPr lvl="1"/>
            <a:r>
              <a:rPr lang="en-US" sz="2000" dirty="0" smtClean="0"/>
              <a:t>‘Plan’ knowledge given probabilistic preference over ‘general’ or ‘location’ knowledge</a:t>
            </a:r>
          </a:p>
          <a:p>
            <a:pPr lvl="1"/>
            <a:r>
              <a:rPr lang="en-US" sz="2000" dirty="0" smtClean="0"/>
              <a:t>‘Attendees’ adjust preferences of interaction to planning team members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Human actors can pass 2 to 5 bits per time</a:t>
            </a:r>
          </a:p>
          <a:p>
            <a:r>
              <a:rPr lang="en-US" sz="2400" dirty="0" smtClean="0"/>
              <a:t>IT systems can pass 5 to 15 bits per time</a:t>
            </a:r>
          </a:p>
          <a:p>
            <a:pPr lvl="1"/>
            <a:r>
              <a:rPr lang="en-US" sz="2000" dirty="0" smtClean="0"/>
              <a:t>IT systems are ‘push’ (can initiate communications)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D448319C-AE53-F042-91EE-421E8EAECE8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Cyber Attacks Manifest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1"/>
          </p:nvPr>
        </p:nvSpPr>
        <p:spPr>
          <a:xfrm>
            <a:off x="5115225" y="1701214"/>
            <a:ext cx="4375150" cy="4525963"/>
          </a:xfrm>
        </p:spPr>
        <p:txBody>
          <a:bodyPr/>
          <a:lstStyle/>
          <a:p>
            <a:r>
              <a:rPr lang="en-US" i="1" dirty="0" smtClean="0"/>
              <a:t>Within Location</a:t>
            </a:r>
          </a:p>
          <a:p>
            <a:r>
              <a:rPr lang="en-US" i="1" dirty="0" smtClean="0"/>
              <a:t>Between Locations</a:t>
            </a:r>
            <a:endParaRPr lang="en-US" i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679125" y="2073896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48114" y="2073896"/>
            <a:ext cx="1629280" cy="914400"/>
          </a:xfrm>
          <a:prstGeom prst="roundRect">
            <a:avLst/>
          </a:prstGeom>
          <a:solidFill>
            <a:srgbClr val="8FAA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2" name="Straight Arrow Connector 21"/>
          <p:cNvCxnSpPr>
            <a:stCxn id="18" idx="3"/>
            <a:endCxn id="17" idx="1"/>
          </p:cNvCxnSpPr>
          <p:nvPr/>
        </p:nvCxnSpPr>
        <p:spPr bwMode="auto">
          <a:xfrm>
            <a:off x="1877394" y="2531096"/>
            <a:ext cx="801731" cy="0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7" name="Shape 35"/>
          <p:cNvCxnSpPr>
            <a:endCxn id="17" idx="3"/>
          </p:cNvCxnSpPr>
          <p:nvPr/>
        </p:nvCxnSpPr>
        <p:spPr bwMode="auto">
          <a:xfrm rot="10800000" flipV="1">
            <a:off x="4308405" y="2052100"/>
            <a:ext cx="682952" cy="478995"/>
          </a:xfrm>
          <a:prstGeom prst="bentConnector3">
            <a:avLst>
              <a:gd name="adj1" fmla="val 50000"/>
            </a:avLst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hape 35"/>
          <p:cNvCxnSpPr/>
          <p:nvPr/>
        </p:nvCxnSpPr>
        <p:spPr bwMode="auto">
          <a:xfrm rot="10800000" flipV="1">
            <a:off x="2262013" y="2498217"/>
            <a:ext cx="2826329" cy="1296785"/>
          </a:xfrm>
          <a:prstGeom prst="bentConnector3">
            <a:avLst>
              <a:gd name="adj1" fmla="val 7647"/>
            </a:avLst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2266253" y="2567493"/>
            <a:ext cx="12384" cy="1244136"/>
          </a:xfrm>
          <a:prstGeom prst="straightConnector1">
            <a:avLst/>
          </a:prstGeom>
          <a:solidFill>
            <a:srgbClr val="7499BE"/>
          </a:solidFill>
          <a:ln w="12700" cap="flat" cmpd="sng" algn="ctr">
            <a:solidFill>
              <a:schemeClr val="accent4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Prof. Kathleen M. Carley</a:t>
            </a:r>
          </a:p>
          <a:p>
            <a:pPr>
              <a:buNone/>
            </a:pPr>
            <a:r>
              <a:rPr lang="en-US" dirty="0" smtClean="0"/>
              <a:t>Wean 5130</a:t>
            </a:r>
          </a:p>
          <a:p>
            <a:pPr>
              <a:buNone/>
            </a:pPr>
            <a:r>
              <a:rPr lang="en-US" dirty="0" smtClean="0"/>
              <a:t>Carnegie Mellon University</a:t>
            </a:r>
          </a:p>
          <a:p>
            <a:pPr>
              <a:buNone/>
            </a:pPr>
            <a:r>
              <a:rPr lang="en-US" dirty="0" smtClean="0"/>
              <a:t>5000 Forbes Ave.</a:t>
            </a:r>
          </a:p>
          <a:p>
            <a:pPr>
              <a:buNone/>
            </a:pPr>
            <a:r>
              <a:rPr lang="en-US" dirty="0" smtClean="0"/>
              <a:t>Pittsburgh, PA 15213 USA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Tel: 412-268-6016</a:t>
            </a:r>
          </a:p>
          <a:p>
            <a:pPr>
              <a:buNone/>
            </a:pPr>
            <a:r>
              <a:rPr lang="en-US" dirty="0" smtClean="0"/>
              <a:t>Fax: 412-268-1744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kathleen.carley@CS.CMU.EDU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Multi-Level Construct?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Construct to support Meade’s idea of the “Generalized Other”.</a:t>
            </a:r>
          </a:p>
          <a:p>
            <a:pPr lvl="1"/>
            <a:r>
              <a:rPr lang="en-US" dirty="0" smtClean="0"/>
              <a:t>As formulated by Meade (1922):  An ego knows how it (and alters) should behave because the ego has some perception of what is typical behavior.</a:t>
            </a:r>
          </a:p>
          <a:p>
            <a:pPr lvl="1"/>
            <a:r>
              <a:rPr lang="en-US" dirty="0" smtClean="0"/>
              <a:t>How we use this idea:  The ego attributes X knowledge to alters it does not know because it perceives that: a) the alter is part of some group, and b) a majority of the alters I do know from that group know X.</a:t>
            </a:r>
          </a:p>
          <a:p>
            <a:r>
              <a:rPr lang="en-US" dirty="0" smtClean="0"/>
              <a:t>Allows dynamic link change over time, as agents interact with agents they expect to have valuable knowledge based on their expectations.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</a:t>
            </a:r>
            <a:endParaRPr lang="en-US" dirty="0"/>
          </a:p>
        </p:txBody>
      </p:sp>
      <p:sp>
        <p:nvSpPr>
          <p:cNvPr id="36" name="Date Placeholder 4"/>
          <p:cNvSpPr>
            <a:spLocks noGrp="1"/>
          </p:cNvSpPr>
          <p:nvPr>
            <p:ph type="dt" sz="half" idx="11"/>
          </p:nvPr>
        </p:nvSpPr>
        <p:spPr>
          <a:xfrm>
            <a:off x="990600" y="6381750"/>
            <a:ext cx="1733550" cy="4762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2050" y="6381750"/>
            <a:ext cx="2311400" cy="476250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95299" y="1600206"/>
            <a:ext cx="848391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organization has several parts of interest, these are:</a:t>
            </a:r>
          </a:p>
          <a:p>
            <a:pPr lvl="1"/>
            <a:r>
              <a:rPr lang="en-US" dirty="0" smtClean="0"/>
              <a:t>Stylized C-Suite: The CEO and heads of various functional groups within that organization linked in a mesh (everyone to everyone) </a:t>
            </a:r>
          </a:p>
          <a:p>
            <a:pPr lvl="2"/>
            <a:r>
              <a:rPr lang="en-US" dirty="0" smtClean="0"/>
              <a:t>The members of the C-Suite are:</a:t>
            </a:r>
          </a:p>
          <a:p>
            <a:pPr lvl="3">
              <a:tabLst>
                <a:tab pos="2979738" algn="l"/>
                <a:tab pos="3200400" algn="l"/>
              </a:tabLst>
            </a:pPr>
            <a:r>
              <a:rPr lang="en-US" dirty="0" smtClean="0"/>
              <a:t>CEO	</a:t>
            </a:r>
            <a:r>
              <a:rPr lang="en-US" dirty="0" smtClean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 smtClean="0"/>
              <a:t>HR</a:t>
            </a:r>
          </a:p>
          <a:p>
            <a:pPr lvl="3">
              <a:tabLst>
                <a:tab pos="2979738" algn="l"/>
                <a:tab pos="3200400" algn="l"/>
              </a:tabLst>
            </a:pPr>
            <a:r>
              <a:rPr lang="en-US" dirty="0" smtClean="0"/>
              <a:t>Ops	</a:t>
            </a:r>
            <a:r>
              <a:rPr lang="en-US" dirty="0" smtClean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 smtClean="0">
                <a:cs typeface="Wingdings"/>
                <a:sym typeface="Wingdings"/>
              </a:rPr>
              <a:t>Security/IT</a:t>
            </a:r>
          </a:p>
          <a:p>
            <a:pPr lvl="3">
              <a:tabLst>
                <a:tab pos="2979738" algn="l"/>
                <a:tab pos="3200400" algn="l"/>
              </a:tabLst>
            </a:pPr>
            <a:r>
              <a:rPr lang="en-US" dirty="0" smtClean="0"/>
              <a:t>Logistics	</a:t>
            </a:r>
            <a:r>
              <a:rPr lang="en-US" dirty="0" smtClean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 smtClean="0"/>
              <a:t>Finance</a:t>
            </a:r>
          </a:p>
          <a:p>
            <a:pPr lvl="2">
              <a:tabLst>
                <a:tab pos="2979738" algn="l"/>
                <a:tab pos="3200400" algn="l"/>
              </a:tabLst>
            </a:pPr>
            <a:r>
              <a:rPr lang="en-US" dirty="0" smtClean="0"/>
              <a:t>C-Suite members communicate with peer C-Suite at other locations	</a:t>
            </a:r>
          </a:p>
          <a:p>
            <a:pPr lvl="1"/>
            <a:r>
              <a:rPr lang="en-US" dirty="0" smtClean="0"/>
              <a:t>Planning Team: </a:t>
            </a:r>
          </a:p>
          <a:p>
            <a:pPr lvl="2"/>
            <a:r>
              <a:rPr lang="en-US" dirty="0" smtClean="0"/>
              <a:t>Comprised of Ops, Security, and Logistics</a:t>
            </a:r>
          </a:p>
          <a:p>
            <a:pPr lvl="2"/>
            <a:r>
              <a:rPr lang="en-US" dirty="0" smtClean="0"/>
              <a:t>Per Location, Planning Team Size= 10% * </a:t>
            </a:r>
            <a:r>
              <a:rPr lang="en-US" dirty="0" err="1" smtClean="0"/>
              <a:t>OrgSize</a:t>
            </a:r>
            <a:r>
              <a:rPr lang="en-US" dirty="0" smtClean="0"/>
              <a:t>, [3..15]</a:t>
            </a:r>
            <a:endParaRPr lang="en-US" dirty="0"/>
          </a:p>
          <a:p>
            <a:pPr lvl="2"/>
            <a:r>
              <a:rPr lang="en-US" dirty="0" smtClean="0"/>
              <a:t>Planning team members are distributed across locations and remain in contact with each other</a:t>
            </a:r>
          </a:p>
          <a:p>
            <a:pPr lvl="1"/>
            <a:r>
              <a:rPr lang="en-US" dirty="0" smtClean="0"/>
              <a:t>Staff: all members of the organization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Uncontested vs. Contested Cyber Environments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Uncontested </a:t>
            </a:r>
            <a:r>
              <a:rPr lang="en-US" dirty="0"/>
              <a:t>Cyber Environment - “Normal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Multiple Communication networks: </a:t>
            </a:r>
          </a:p>
          <a:p>
            <a:pPr lvl="2">
              <a:tabLst>
                <a:tab pos="3654425" algn="l"/>
                <a:tab pos="3887788" algn="l"/>
              </a:tabLst>
            </a:pPr>
            <a:r>
              <a:rPr lang="en-US" dirty="0"/>
              <a:t>U</a:t>
            </a:r>
            <a:r>
              <a:rPr lang="en-US" dirty="0" smtClean="0"/>
              <a:t>nsecure </a:t>
            </a:r>
            <a:r>
              <a:rPr lang="en-US" dirty="0"/>
              <a:t>IT	</a:t>
            </a:r>
            <a:r>
              <a:rPr lang="en-US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/>
              <a:t>Secure </a:t>
            </a:r>
            <a:r>
              <a:rPr lang="en-US" dirty="0" smtClean="0"/>
              <a:t>IT</a:t>
            </a:r>
            <a:endParaRPr lang="en-US" dirty="0"/>
          </a:p>
          <a:p>
            <a:pPr lvl="2">
              <a:tabLst>
                <a:tab pos="3654425" algn="l"/>
                <a:tab pos="3887788" algn="l"/>
              </a:tabLst>
            </a:pPr>
            <a:r>
              <a:rPr lang="en-US" dirty="0" smtClean="0"/>
              <a:t>Phone</a:t>
            </a:r>
            <a:r>
              <a:rPr lang="en-US" dirty="0"/>
              <a:t>	</a:t>
            </a:r>
            <a:r>
              <a:rPr lang="en-US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 smtClean="0"/>
              <a:t>Direct</a:t>
            </a:r>
            <a:r>
              <a:rPr lang="en-US" dirty="0"/>
              <a:t>/face-to-</a:t>
            </a:r>
            <a:r>
              <a:rPr lang="en-US" dirty="0" smtClean="0"/>
              <a:t>face</a:t>
            </a:r>
          </a:p>
          <a:p>
            <a:pPr lvl="1"/>
            <a:r>
              <a:rPr lang="en-US" dirty="0" smtClean="0"/>
              <a:t>No Confidentiality, Integrity, or Availability concerns</a:t>
            </a:r>
            <a:endParaRPr lang="en-US" dirty="0"/>
          </a:p>
          <a:p>
            <a:r>
              <a:rPr lang="en-US" dirty="0"/>
              <a:t>Contested Cyber Environments - “Under Attack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Attacks may vary across number of locations and/or systems affected.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Confidentiality</a:t>
            </a:r>
            <a:r>
              <a:rPr lang="en-US" dirty="0" smtClean="0"/>
              <a:t>: Humans may leak classified information to humans or IT systems not cleared for access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:  A malicious actor may introduce harmful information to the planning process through backdoor entry to the key IT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Availability</a:t>
            </a:r>
            <a:r>
              <a:rPr lang="en-US" dirty="0"/>
              <a:t>:  Links to IT Systems are degraded, and users may not be able to communicate with these systems at all times</a:t>
            </a: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D448319C-AE53-F042-91EE-421E8EAECE8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4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Organizations are composed of both human and IT actors</a:t>
            </a:r>
          </a:p>
          <a:p>
            <a:pPr lvl="1"/>
            <a:r>
              <a:rPr lang="en-US" dirty="0" smtClean="0"/>
              <a:t>We will examine six stylized configurations:</a:t>
            </a:r>
          </a:p>
          <a:p>
            <a:pPr lvl="2">
              <a:tabLst>
                <a:tab pos="4568825" algn="l"/>
                <a:tab pos="4800600" algn="l"/>
              </a:tabLst>
            </a:pPr>
            <a:r>
              <a:rPr lang="en-US" dirty="0" err="1" smtClean="0"/>
              <a:t>Erdos-Renyi</a:t>
            </a:r>
            <a:r>
              <a:rPr lang="en-US" dirty="0" smtClean="0"/>
              <a:t> Random 	</a:t>
            </a:r>
            <a:r>
              <a:rPr lang="en-US" dirty="0" smtClean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/>
              <a:t>Mesh, with C-suite roles</a:t>
            </a:r>
            <a:endParaRPr lang="en-US" dirty="0" smtClean="0">
              <a:solidFill>
                <a:srgbClr val="A5212C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lvl="2">
              <a:tabLst>
                <a:tab pos="4568825" algn="l"/>
                <a:tab pos="4800600" algn="l"/>
              </a:tabLst>
            </a:pPr>
            <a:r>
              <a:rPr lang="en-US" dirty="0"/>
              <a:t>Hierarchy by Functional Area	</a:t>
            </a:r>
            <a:r>
              <a:rPr lang="en-US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/>
              <a:t>Scale Free</a:t>
            </a:r>
            <a:endParaRPr lang="en-US" dirty="0">
              <a:solidFill>
                <a:srgbClr val="A5212C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lvl="2">
              <a:tabLst>
                <a:tab pos="4568825" algn="l"/>
                <a:tab pos="4800600" algn="l"/>
              </a:tabLst>
            </a:pPr>
            <a:r>
              <a:rPr lang="en-US" dirty="0"/>
              <a:t>Matrix (Hierarchy with cross-hierarchy teams)	</a:t>
            </a:r>
            <a:r>
              <a:rPr lang="en-US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/>
              <a:t>Team by Functional </a:t>
            </a:r>
            <a:r>
              <a:rPr lang="en-US" dirty="0" smtClean="0"/>
              <a:t>Area</a:t>
            </a:r>
          </a:p>
          <a:p>
            <a:pPr lvl="1">
              <a:tabLst>
                <a:tab pos="4568825" algn="l"/>
                <a:tab pos="4800600" algn="l"/>
              </a:tabLst>
            </a:pPr>
            <a:r>
              <a:rPr lang="en-US" dirty="0" smtClean="0"/>
              <a:t>We will will also examine stylized Air Operations Center (AOC)</a:t>
            </a:r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Have both a formal “works with” structure, and also a stylized “small-world” social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Have group-based stereotypes of alters they do not actually know.</a:t>
            </a:r>
            <a:endParaRPr lang="en-US" dirty="0" smtClean="0"/>
          </a:p>
          <a:p>
            <a:pPr lvl="1"/>
            <a:r>
              <a:rPr lang="en-US" dirty="0" smtClean="0"/>
              <a:t>Because the setting is work-oriented, agents are more likely to interact across the formal work ties than interact across the informal social structure</a:t>
            </a:r>
          </a:p>
          <a:p>
            <a:r>
              <a:rPr lang="en-US" dirty="0" smtClean="0"/>
              <a:t>IT Systems</a:t>
            </a:r>
          </a:p>
          <a:p>
            <a:pPr lvl="1"/>
            <a:r>
              <a:rPr lang="en-US" dirty="0" smtClean="0"/>
              <a:t>Some IT systems are “Key”, with lots of relevant information and more connected to other IT systems than other IT Systems</a:t>
            </a:r>
          </a:p>
          <a:p>
            <a:pPr lvl="1"/>
            <a:r>
              <a:rPr lang="en-US" dirty="0" smtClean="0"/>
              <a:t>Some IT systems hold classified knowledge, and some should not</a:t>
            </a:r>
          </a:p>
          <a:p>
            <a:pPr lvl="1"/>
            <a:r>
              <a:rPr lang="en-US" dirty="0"/>
              <a:t>We use a 5:1 ratio of people to IT systems in this particular </a:t>
            </a:r>
            <a:r>
              <a:rPr lang="en-US" dirty="0" smtClean="0"/>
              <a:t>example</a:t>
            </a:r>
          </a:p>
          <a:p>
            <a:pPr lvl="1"/>
            <a:r>
              <a:rPr lang="en-US" dirty="0"/>
              <a:t>We will examine </a:t>
            </a:r>
            <a:r>
              <a:rPr lang="en-US" dirty="0" smtClean="0"/>
              <a:t>two stylized IT-to-IT link configurations. These represent application-to-application exchange of data:</a:t>
            </a:r>
            <a:endParaRPr lang="en-US" dirty="0"/>
          </a:p>
          <a:p>
            <a:pPr lvl="2">
              <a:tabLst>
                <a:tab pos="4568825" algn="l"/>
                <a:tab pos="4800600" algn="l"/>
              </a:tabLst>
            </a:pPr>
            <a:r>
              <a:rPr lang="en-US" dirty="0" smtClean="0"/>
              <a:t>Scale Free</a:t>
            </a:r>
            <a:r>
              <a:rPr lang="en-US" dirty="0"/>
              <a:t>	</a:t>
            </a:r>
            <a:r>
              <a:rPr lang="en-US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dirty="0" smtClean="0"/>
              <a:t>Random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1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with C-Suite Roles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87045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 </a:t>
            </a:r>
            <a:r>
              <a:rPr lang="en-US" sz="2000" dirty="0"/>
              <a:t>agent mesh for formal C-Suite links</a:t>
            </a:r>
          </a:p>
          <a:p>
            <a:r>
              <a:rPr lang="en-US" sz="2000" dirty="0" smtClean="0"/>
              <a:t>Formal Network</a:t>
            </a:r>
          </a:p>
          <a:p>
            <a:pPr lvl="1"/>
            <a:r>
              <a:rPr lang="en-US" sz="1600" dirty="0" smtClean="0"/>
              <a:t>Hierarchy by functional </a:t>
            </a:r>
            <a:r>
              <a:rPr lang="en-US" sz="1600" dirty="0"/>
              <a:t>area </a:t>
            </a:r>
          </a:p>
          <a:p>
            <a:pPr lvl="1"/>
            <a:r>
              <a:rPr lang="en-US" sz="1600" dirty="0" err="1" smtClean="0"/>
              <a:t>Fanout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Uniform Random(7</a:t>
            </a:r>
            <a:r>
              <a:rPr lang="en-US" sz="1600" dirty="0"/>
              <a:t>±</a:t>
            </a:r>
            <a:r>
              <a:rPr lang="en-US" sz="1600" dirty="0" smtClean="0"/>
              <a:t>2)</a:t>
            </a:r>
          </a:p>
          <a:p>
            <a:r>
              <a:rPr lang="en-US" sz="2000" dirty="0" smtClean="0"/>
              <a:t>Informal Network: Small World</a:t>
            </a:r>
          </a:p>
          <a:p>
            <a:pPr lvl="1"/>
            <a:r>
              <a:rPr lang="en-US" sz="1600" dirty="0" smtClean="0"/>
              <a:t>P</a:t>
            </a:r>
            <a:r>
              <a:rPr lang="en-US" sz="1600" baseline="-25000" dirty="0" smtClean="0"/>
              <a:t>rewire</a:t>
            </a:r>
            <a:r>
              <a:rPr lang="en-US" sz="1600" dirty="0" smtClean="0"/>
              <a:t> </a:t>
            </a:r>
            <a:r>
              <a:rPr lang="en-US" sz="1600" dirty="0"/>
              <a:t>= 0.05 </a:t>
            </a:r>
            <a:r>
              <a:rPr lang="en-US" sz="1600" dirty="0" smtClean="0"/>
              <a:t>and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delete</a:t>
            </a:r>
            <a:r>
              <a:rPr lang="en-US" sz="1600" dirty="0"/>
              <a:t>= </a:t>
            </a:r>
            <a:r>
              <a:rPr lang="en-US" sz="1600" dirty="0" smtClean="0"/>
              <a:t>0.05</a:t>
            </a:r>
          </a:p>
          <a:p>
            <a:pPr lvl="1"/>
            <a:r>
              <a:rPr lang="en-US" sz="1600" dirty="0" err="1" smtClean="0"/>
              <a:t>Size</a:t>
            </a:r>
            <a:r>
              <a:rPr lang="en-US" sz="1600" baseline="-25000" dirty="0" err="1" smtClean="0"/>
              <a:t>local</a:t>
            </a:r>
            <a:r>
              <a:rPr lang="en-US" sz="1600" dirty="0" smtClean="0"/>
              <a:t> =</a:t>
            </a:r>
            <a:r>
              <a:rPr lang="en-US" sz="1600" dirty="0"/>
              <a:t>Uniform </a:t>
            </a:r>
            <a:r>
              <a:rPr lang="en-US" sz="1600" dirty="0" smtClean="0"/>
              <a:t>Random (7±2)</a:t>
            </a:r>
          </a:p>
          <a:p>
            <a:r>
              <a:rPr lang="en-US" sz="2000" dirty="0" smtClean="0"/>
              <a:t>Agent x IT Level 1: Mesh</a:t>
            </a:r>
          </a:p>
          <a:p>
            <a:r>
              <a:rPr lang="en-US" sz="2000" dirty="0" smtClean="0"/>
              <a:t>Cleared Agent x IT Level 2: Mesh</a:t>
            </a:r>
          </a:p>
          <a:p>
            <a:r>
              <a:rPr lang="en-US" sz="2000" dirty="0" smtClean="0"/>
              <a:t>Visual Samples are to the left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Screen shot 2012-04-18 at 1.20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739" y="1812278"/>
            <a:ext cx="1305453" cy="1099758"/>
          </a:xfrm>
          <a:prstGeom prst="rect">
            <a:avLst/>
          </a:prstGeom>
        </p:spPr>
      </p:pic>
      <p:pic>
        <p:nvPicPr>
          <p:cNvPr id="10" name="Picture 9" descr="Screen shot 2012-04-18 at 7.15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950" y="1661531"/>
            <a:ext cx="2524414" cy="13346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4453" y="6336911"/>
            <a:ext cx="337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Blue Link = </a:t>
            </a:r>
            <a:r>
              <a:rPr lang="en-US" sz="1000" dirty="0" smtClean="0"/>
              <a:t>Social Network    Red </a:t>
            </a:r>
            <a:r>
              <a:rPr lang="en-US" sz="1000" dirty="0"/>
              <a:t>Link = Agent x </a:t>
            </a:r>
            <a:r>
              <a:rPr lang="en-US" sz="1000" dirty="0" smtClean="0"/>
              <a:t>Agent</a:t>
            </a:r>
          </a:p>
          <a:p>
            <a:endParaRPr lang="en-US" sz="1000" dirty="0"/>
          </a:p>
        </p:txBody>
      </p:sp>
      <p:pic>
        <p:nvPicPr>
          <p:cNvPr id="6" name="Picture 5" descr="Screen shot 2012-05-04 at 12.02.54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224" y="4967176"/>
            <a:ext cx="1555781" cy="1703951"/>
          </a:xfrm>
          <a:prstGeom prst="rect">
            <a:avLst/>
          </a:prstGeom>
        </p:spPr>
      </p:pic>
      <p:pic>
        <p:nvPicPr>
          <p:cNvPr id="8" name="Picture 7" descr="Screen shot 2012-05-04 at 12.04.20 AM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72" b="97146" l="0" r="96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1466" y="2223433"/>
            <a:ext cx="4093101" cy="5176037"/>
          </a:xfrm>
          <a:prstGeom prst="rect">
            <a:avLst/>
          </a:prstGeom>
        </p:spPr>
      </p:pic>
      <p:pic>
        <p:nvPicPr>
          <p:cNvPr id="12" name="Content Placeholder 11" descr="Screen shot 2012-04-18 at 1.16.37 PM.png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" r="2365"/>
          <a:stretch>
            <a:fillRect/>
          </a:stretch>
        </p:blipFill>
        <p:spPr>
          <a:xfrm>
            <a:off x="0" y="1538248"/>
            <a:ext cx="1462771" cy="1513194"/>
          </a:xfrm>
        </p:spPr>
      </p:pic>
    </p:spTree>
    <p:extLst>
      <p:ext uri="{BB962C8B-B14F-4D97-AF65-F5344CB8AC3E}">
        <p14:creationId xmlns:p14="http://schemas.microsoft.com/office/powerpoint/2010/main" xmlns="" val="108081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Each staff member is mesh connected to each Level 1 IT system</a:t>
            </a:r>
          </a:p>
          <a:p>
            <a:r>
              <a:rPr lang="en-US" sz="1800" dirty="0" smtClean="0"/>
              <a:t>Cleared staff members are mesh connected to each Level 2 IT system</a:t>
            </a:r>
          </a:p>
          <a:p>
            <a:r>
              <a:rPr lang="en-US" sz="1800" dirty="0" smtClean="0"/>
              <a:t>IT Systems are push/pull (they can initiate as well as receive messages to other actors)</a:t>
            </a:r>
          </a:p>
          <a:p>
            <a:r>
              <a:rPr lang="en-US" sz="1800" dirty="0" smtClean="0"/>
              <a:t>IT-to-IT Connections examined in two conditions,</a:t>
            </a:r>
          </a:p>
          <a:p>
            <a:pPr lvl="1">
              <a:tabLst>
                <a:tab pos="4629150" algn="l"/>
                <a:tab pos="4919663" algn="l"/>
              </a:tabLst>
            </a:pPr>
            <a:r>
              <a:rPr lang="en-US" sz="1600" dirty="0" smtClean="0"/>
              <a:t>Scale Free, Level 1 (Non-Secure) 	</a:t>
            </a:r>
            <a:r>
              <a:rPr lang="en-US" sz="1600" dirty="0" smtClean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	</a:t>
            </a:r>
            <a:r>
              <a:rPr lang="en-US" sz="1600" dirty="0" err="1">
                <a:cs typeface="Wingdings"/>
                <a:sym typeface="Wingdings"/>
              </a:rPr>
              <a:t>E</a:t>
            </a:r>
            <a:r>
              <a:rPr lang="en-US" sz="1600" dirty="0" err="1" smtClean="0"/>
              <a:t>rdos-Renyi</a:t>
            </a:r>
            <a:r>
              <a:rPr lang="en-US" sz="1600" dirty="0" smtClean="0"/>
              <a:t> Random, Level 1</a:t>
            </a:r>
          </a:p>
          <a:p>
            <a:pPr marL="457200" lvl="1" indent="0">
              <a:buNone/>
              <a:tabLst>
                <a:tab pos="739775" algn="l"/>
                <a:tab pos="4629150" algn="l"/>
                <a:tab pos="4919663" algn="l"/>
              </a:tabLst>
            </a:pPr>
            <a:r>
              <a:rPr lang="en-US" sz="1600" dirty="0" smtClean="0"/>
              <a:t>	and Level 2 </a:t>
            </a:r>
            <a:r>
              <a:rPr lang="en-US" sz="1600" dirty="0"/>
              <a:t>(Secure</a:t>
            </a:r>
            <a:r>
              <a:rPr lang="en-US" sz="1600" dirty="0" smtClean="0"/>
              <a:t>)	</a:t>
            </a:r>
            <a:r>
              <a:rPr lang="en-US" sz="1600" dirty="0">
                <a:solidFill>
                  <a:srgbClr val="A5212C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1600" dirty="0"/>
              <a:t>(Non-Secure) </a:t>
            </a:r>
            <a:r>
              <a:rPr lang="en-US" sz="1600" dirty="0" smtClean="0"/>
              <a:t>and Level 2 (Secure)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October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8498DEC1-6039-2C49-9D26-2846329A934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2-04-19 at 11.16.2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88" y="3994088"/>
            <a:ext cx="1798622" cy="1815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2-04-19 at 11.22.1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673" y="3995454"/>
            <a:ext cx="2250538" cy="1823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2-04-19 at 11.26.34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919" y="3996305"/>
            <a:ext cx="1993065" cy="1874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2-04-19 at 11.31.16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1448" y="3965326"/>
            <a:ext cx="2075130" cy="18742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869220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23692</TotalTime>
  <Words>2402</Words>
  <Application>Microsoft Office PowerPoint</Application>
  <PresentationFormat>A4 Paper (210x297 mm)</PresentationFormat>
  <Paragraphs>546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1_Default Design</vt:lpstr>
      <vt:lpstr>2_Default Design</vt:lpstr>
      <vt:lpstr>Multi-level Modeling and  Learned Resilience Modeling the flow of information to maintain/retain normal performance in the face of adversity</vt:lpstr>
      <vt:lpstr>Overview</vt:lpstr>
      <vt:lpstr>Approach</vt:lpstr>
      <vt:lpstr>What is Multi-Level Construct?</vt:lpstr>
      <vt:lpstr>The Organization</vt:lpstr>
      <vt:lpstr>Uncontested vs. Contested Cyber Environments</vt:lpstr>
      <vt:lpstr>Organizational Structures</vt:lpstr>
      <vt:lpstr>Hierarchy with C-Suite Roles</vt:lpstr>
      <vt:lpstr>Modeling IT</vt:lpstr>
      <vt:lpstr>Interactions between Actors</vt:lpstr>
      <vt:lpstr>Structuring Knowledge</vt:lpstr>
      <vt:lpstr>Modeling Multiple Locations</vt:lpstr>
      <vt:lpstr>Outputs</vt:lpstr>
      <vt:lpstr>Experimental Summary</vt:lpstr>
      <vt:lpstr>Expectations</vt:lpstr>
      <vt:lpstr>Backup Slides</vt:lpstr>
      <vt:lpstr>Modeling staff</vt:lpstr>
      <vt:lpstr>Erdos-Renyi Random  with C-Suite Roles</vt:lpstr>
      <vt:lpstr>Matrix with C-Suite Roles</vt:lpstr>
      <vt:lpstr>Complete Mesh with C-Suite Roles</vt:lpstr>
      <vt:lpstr>Scale Free with C-Suite Roles</vt:lpstr>
      <vt:lpstr>Functional Mesh/Team with C-Suite Roles</vt:lpstr>
      <vt:lpstr>Scenarios of Interest</vt:lpstr>
      <vt:lpstr>Planning an integrated COA</vt:lpstr>
      <vt:lpstr>Communication Structure</vt:lpstr>
      <vt:lpstr>Modeling Communications Media</vt:lpstr>
      <vt:lpstr>People to People Network Structure for ‘Regional AOC’</vt:lpstr>
      <vt:lpstr>High Level Assumptions</vt:lpstr>
      <vt:lpstr>Ability to Operate</vt:lpstr>
      <vt:lpstr>How are Planning Requirements Communicated</vt:lpstr>
      <vt:lpstr>Where Can Cyber Attacks Manifest</vt:lpstr>
      <vt:lpstr>Point of 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LMCO visit</dc:title>
  <dc:subject>SAL</dc:subject>
  <dc:creator>Alexander H. Levis</dc:creator>
  <cp:lastModifiedBy>Geoffrey Peter Morgan</cp:lastModifiedBy>
  <cp:revision>361</cp:revision>
  <dcterms:created xsi:type="dcterms:W3CDTF">2004-08-02T20:22:38Z</dcterms:created>
  <dcterms:modified xsi:type="dcterms:W3CDTF">2012-10-02T15:01:36Z</dcterms:modified>
</cp:coreProperties>
</file>